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DD"/>
    <a:srgbClr val="3C10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6619" autoAdjust="0"/>
  </p:normalViewPr>
  <p:slideViewPr>
    <p:cSldViewPr snapToGrid="0">
      <p:cViewPr varScale="1">
        <p:scale>
          <a:sx n="85" d="100"/>
          <a:sy n="85" d="100"/>
        </p:scale>
        <p:origin x="15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0E9BC-D529-4408-BA2F-7DEA733673B9}" type="datetimeFigureOut">
              <a:rPr lang="en-GB" smtClean="0"/>
              <a:t>15/05/2025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A4D46-CC4E-44B6-A8B9-E7B710EC97E8}" type="slidenum">
              <a:rPr lang="en-GB" smtClean="0"/>
              <a:t>‹#›</a:t>
            </a:fld>
            <a:endParaRPr lang="en-GB"/>
          </a:p>
        </p:txBody>
      </p:sp>
    </p:spTree>
    <p:extLst>
      <p:ext uri="{BB962C8B-B14F-4D97-AF65-F5344CB8AC3E}">
        <p14:creationId xmlns:p14="http://schemas.microsoft.com/office/powerpoint/2010/main" val="3774054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if you take law; the admissions team won't be impressed with 'I want to make a load of money' but 'I want to advocate for social change' is a much better answer. If you're talking about career prospects, </a:t>
            </a:r>
            <a:r>
              <a:rPr lang="en-US" dirty="0" err="1"/>
              <a:t>emphasise</a:t>
            </a:r>
            <a:r>
              <a:rPr lang="en-US" dirty="0"/>
              <a:t> how you're passionate about it and what you can GIVE as well as what you can GAIN.</a:t>
            </a:r>
          </a:p>
          <a:p>
            <a:endParaRPr lang="en-GB" dirty="0"/>
          </a:p>
        </p:txBody>
      </p:sp>
      <p:sp>
        <p:nvSpPr>
          <p:cNvPr id="4" name="Slide Number Placeholder 3"/>
          <p:cNvSpPr>
            <a:spLocks noGrp="1"/>
          </p:cNvSpPr>
          <p:nvPr>
            <p:ph type="sldNum" sz="quarter" idx="5"/>
          </p:nvPr>
        </p:nvSpPr>
        <p:spPr/>
        <p:txBody>
          <a:bodyPr/>
          <a:lstStyle/>
          <a:p>
            <a:fld id="{3FBA4D46-CC4E-44B6-A8B9-E7B710EC97E8}" type="slidenum">
              <a:rPr lang="en-GB" smtClean="0"/>
              <a:t>5</a:t>
            </a:fld>
            <a:endParaRPr lang="en-GB"/>
          </a:p>
        </p:txBody>
      </p:sp>
    </p:spTree>
    <p:extLst>
      <p:ext uri="{BB962C8B-B14F-4D97-AF65-F5344CB8AC3E}">
        <p14:creationId xmlns:p14="http://schemas.microsoft.com/office/powerpoint/2010/main" val="2155804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 students that examples don't need to be something 'grand' or academic as the very first starting point if that's not the truth! If the starting point was something 'pop culture', social media or a holiday and they then expanded on this in depth through a variety of methods, then that's great as it shows progression!</a:t>
            </a:r>
          </a:p>
          <a:p>
            <a:endParaRPr lang="en-GB" dirty="0"/>
          </a:p>
        </p:txBody>
      </p:sp>
      <p:sp>
        <p:nvSpPr>
          <p:cNvPr id="4" name="Slide Number Placeholder 3"/>
          <p:cNvSpPr>
            <a:spLocks noGrp="1"/>
          </p:cNvSpPr>
          <p:nvPr>
            <p:ph type="sldNum" sz="quarter" idx="5"/>
          </p:nvPr>
        </p:nvSpPr>
        <p:spPr/>
        <p:txBody>
          <a:bodyPr/>
          <a:lstStyle/>
          <a:p>
            <a:fld id="{3FBA4D46-CC4E-44B6-A8B9-E7B710EC97E8}" type="slidenum">
              <a:rPr lang="en-GB" smtClean="0"/>
              <a:t>8</a:t>
            </a:fld>
            <a:endParaRPr lang="en-GB"/>
          </a:p>
        </p:txBody>
      </p:sp>
    </p:spTree>
    <p:extLst>
      <p:ext uri="{BB962C8B-B14F-4D97-AF65-F5344CB8AC3E}">
        <p14:creationId xmlns:p14="http://schemas.microsoft.com/office/powerpoint/2010/main" val="1877021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highlight>
                  <a:srgbClr val="F2F2F2"/>
                </a:highlight>
                <a:latin typeface="Roboto" panose="02000000000000000000" pitchFamily="2" charset="0"/>
              </a:rPr>
              <a:t>This is students' chance to talk about any other activities they have undertaken outside of their formal education or personal experiences which further demonstrate their suitability for the course. This section is likely to be highly personal to them and anything they do include should reflect on why they're including it.</a:t>
            </a:r>
          </a:p>
          <a:p>
            <a:pPr algn="l"/>
            <a:endParaRPr lang="en-GB" b="0" i="0" dirty="0">
              <a:solidFill>
                <a:srgbClr val="333333"/>
              </a:solidFill>
              <a:effectLst/>
              <a:highlight>
                <a:srgbClr val="F2F2F2"/>
              </a:highlight>
              <a:latin typeface="Roboto" panose="02000000000000000000" pitchFamily="2" charset="0"/>
            </a:endParaRPr>
          </a:p>
          <a:p>
            <a:pPr algn="l"/>
            <a:r>
              <a:rPr lang="en-GB" b="0" i="0" dirty="0">
                <a:solidFill>
                  <a:srgbClr val="333333"/>
                </a:solidFill>
                <a:effectLst/>
                <a:highlight>
                  <a:srgbClr val="F2F2F2"/>
                </a:highlight>
                <a:latin typeface="Roboto" panose="02000000000000000000" pitchFamily="2" charset="0"/>
              </a:rPr>
              <a:t>Here are some more examples for this section:</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Extra and super-curriculars</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Volunteering</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Personal life experiences e.g. caring for a family member, overcoming a challenge</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Young enterprise</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Work experience</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Job/employment – part-time or full-time</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Work-based learning/CPD</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Shadowing</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Online learning activities e.g. </a:t>
            </a:r>
            <a:r>
              <a:rPr lang="en-GB" b="0" i="0" dirty="0" err="1">
                <a:solidFill>
                  <a:srgbClr val="333333"/>
                </a:solidFill>
                <a:effectLst/>
                <a:highlight>
                  <a:srgbClr val="F2F2F2"/>
                </a:highlight>
                <a:latin typeface="Roboto" panose="02000000000000000000" pitchFamily="2" charset="0"/>
              </a:rPr>
              <a:t>Springpod</a:t>
            </a:r>
            <a:r>
              <a:rPr lang="en-GB" b="0" i="0" dirty="0">
                <a:solidFill>
                  <a:srgbClr val="333333"/>
                </a:solidFill>
                <a:effectLst/>
                <a:highlight>
                  <a:srgbClr val="F2F2F2"/>
                </a:highlight>
                <a:latin typeface="Roboto" panose="02000000000000000000" pitchFamily="2" charset="0"/>
              </a:rPr>
              <a:t>, MOOCs etc.</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Tutoring</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Trips and visits (online or in person) e.g. Museums, exhibitions, galleries, sites of historic interest, relevant sites connected to your course e.g. magistrate courts for law etc.</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Podcasts, TED talks, documentaries etc.</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Duke of Edinburgh/Duke of York awards</a:t>
            </a:r>
            <a:endParaRPr lang="en-GB" dirty="0"/>
          </a:p>
          <a:p>
            <a:endParaRPr lang="en-GB" dirty="0"/>
          </a:p>
        </p:txBody>
      </p:sp>
      <p:sp>
        <p:nvSpPr>
          <p:cNvPr id="4" name="Slide Number Placeholder 3"/>
          <p:cNvSpPr>
            <a:spLocks noGrp="1"/>
          </p:cNvSpPr>
          <p:nvPr>
            <p:ph type="sldNum" sz="quarter" idx="5"/>
          </p:nvPr>
        </p:nvSpPr>
        <p:spPr/>
        <p:txBody>
          <a:bodyPr/>
          <a:lstStyle/>
          <a:p>
            <a:fld id="{3FBA4D46-CC4E-44B6-A8B9-E7B710EC97E8}" type="slidenum">
              <a:rPr lang="en-GB" smtClean="0"/>
              <a:t>10</a:t>
            </a:fld>
            <a:endParaRPr lang="en-GB"/>
          </a:p>
        </p:txBody>
      </p:sp>
    </p:spTree>
    <p:extLst>
      <p:ext uri="{BB962C8B-B14F-4D97-AF65-F5344CB8AC3E}">
        <p14:creationId xmlns:p14="http://schemas.microsoft.com/office/powerpoint/2010/main" val="873956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C105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00B0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5D27A3CF-981D-4990-A135-9F6AB9F61EB4}" type="datetimeFigureOut">
              <a:rPr lang="en-GB" smtClean="0"/>
              <a:t>15/05/2025</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0B8C59-5D18-4A20-BD93-109233573346}" type="slidenum">
              <a:rPr lang="en-GB" smtClean="0"/>
              <a:t>‹#›</a:t>
            </a:fld>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1334" y="582762"/>
            <a:ext cx="3878697" cy="1419927"/>
          </a:xfrm>
          <a:prstGeom prst="rect">
            <a:avLst/>
          </a:prstGeom>
        </p:spPr>
      </p:pic>
    </p:spTree>
    <p:extLst>
      <p:ext uri="{BB962C8B-B14F-4D97-AF65-F5344CB8AC3E}">
        <p14:creationId xmlns:p14="http://schemas.microsoft.com/office/powerpoint/2010/main" val="118053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2_Picture with Caption">
    <p:bg>
      <p:bgPr>
        <a:solidFill>
          <a:srgbClr val="E7E6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27A3CF-981D-4990-A135-9F6AB9F61EB4}" type="datetimeFigureOut">
              <a:rPr lang="en-GB" smtClean="0"/>
              <a:t>15/05/2025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0B8C59-5D18-4A20-BD93-109233573346}" type="slidenum">
              <a:rPr lang="en-GB" smtClean="0"/>
              <a:t>‹#›</a:t>
            </a:fld>
            <a:endParaRPr lang="en-GB"/>
          </a:p>
        </p:txBody>
      </p:sp>
      <p:grpSp>
        <p:nvGrpSpPr>
          <p:cNvPr id="13" name="Group 12"/>
          <p:cNvGrpSpPr/>
          <p:nvPr userDrawn="1"/>
        </p:nvGrpSpPr>
        <p:grpSpPr>
          <a:xfrm>
            <a:off x="131523" y="6243236"/>
            <a:ext cx="11928954" cy="614764"/>
            <a:chOff x="263046" y="6268288"/>
            <a:chExt cx="11928954" cy="614764"/>
          </a:xfrm>
          <a:solidFill>
            <a:srgbClr val="E7E6DD"/>
          </a:solidFill>
        </p:grpSpPr>
        <p:sp>
          <p:nvSpPr>
            <p:cNvPr id="14" name="Rectangle 13"/>
            <p:cNvSpPr/>
            <p:nvPr userDrawn="1"/>
          </p:nvSpPr>
          <p:spPr>
            <a:xfrm>
              <a:off x="263046" y="6308159"/>
              <a:ext cx="11928954" cy="5748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800" b="1" dirty="0">
                  <a:solidFill>
                    <a:srgbClr val="00B050"/>
                  </a:solidFill>
                  <a:latin typeface="Arial Rounded MT Bold" panose="020F0704030504030204" pitchFamily="34" charset="0"/>
                  <a:cs typeface="Arial" panose="020B0604020202020204" pitchFamily="34" charset="0"/>
                </a:rPr>
                <a:t>#IAM…</a:t>
              </a:r>
              <a:r>
                <a:rPr lang="en-GB" sz="1800" baseline="0" dirty="0">
                  <a:solidFill>
                    <a:srgbClr val="3C1053"/>
                  </a:solidFill>
                  <a:latin typeface="Arial Rounded MT Bold" panose="020F0704030504030204" pitchFamily="34" charset="0"/>
                  <a:cs typeface="Arial" panose="020B0604020202020204" pitchFamily="34" charset="0"/>
                </a:rPr>
                <a:t> A</a:t>
              </a:r>
              <a:r>
                <a:rPr lang="en-GB" sz="1800" b="1" baseline="0" dirty="0">
                  <a:solidFill>
                    <a:srgbClr val="00B050"/>
                  </a:solidFill>
                  <a:latin typeface="Arial Rounded MT Bold" panose="020F0704030504030204" pitchFamily="34" charset="0"/>
                  <a:cs typeface="Arial" panose="020B0604020202020204" pitchFamily="34" charset="0"/>
                </a:rPr>
                <a:t>M</a:t>
              </a:r>
              <a:r>
                <a:rPr lang="en-GB" sz="1800" baseline="0" dirty="0">
                  <a:solidFill>
                    <a:srgbClr val="3C1053"/>
                  </a:solidFill>
                  <a:latin typeface="Arial Rounded MT Bold" panose="020F0704030504030204" pitchFamily="34" charset="0"/>
                  <a:cs typeface="Arial" panose="020B0604020202020204" pitchFamily="34" charset="0"/>
                </a:rPr>
                <a:t>BITIOUS   PR</a:t>
              </a:r>
              <a:r>
                <a:rPr lang="en-GB" sz="1800" b="1" baseline="0" dirty="0">
                  <a:solidFill>
                    <a:srgbClr val="00B050"/>
                  </a:solidFill>
                  <a:latin typeface="Arial Rounded MT Bold" panose="020F0704030504030204" pitchFamily="34" charset="0"/>
                  <a:cs typeface="Arial" panose="020B0604020202020204" pitchFamily="34" charset="0"/>
                </a:rPr>
                <a:t>O</a:t>
              </a:r>
              <a:r>
                <a:rPr lang="en-GB" sz="1800" baseline="0" dirty="0">
                  <a:solidFill>
                    <a:srgbClr val="3C1053"/>
                  </a:solidFill>
                  <a:latin typeface="Arial Rounded MT Bold" panose="020F0704030504030204" pitchFamily="34" charset="0"/>
                  <a:cs typeface="Arial" panose="020B0604020202020204" pitchFamily="34" charset="0"/>
                </a:rPr>
                <a:t>FESSIONAL   INCL</a:t>
              </a:r>
              <a:r>
                <a:rPr lang="en-GB" sz="1800" b="1" baseline="0" dirty="0">
                  <a:solidFill>
                    <a:srgbClr val="00B050"/>
                  </a:solidFill>
                  <a:latin typeface="Arial Rounded MT Bold" panose="020F0704030504030204" pitchFamily="34" charset="0"/>
                  <a:cs typeface="Arial" panose="020B0604020202020204" pitchFamily="34" charset="0"/>
                </a:rPr>
                <a:t>U</a:t>
              </a:r>
              <a:r>
                <a:rPr lang="en-GB" sz="1800" baseline="0" dirty="0">
                  <a:solidFill>
                    <a:srgbClr val="3C1053"/>
                  </a:solidFill>
                  <a:latin typeface="Arial Rounded MT Bold" panose="020F0704030504030204" pitchFamily="34" charset="0"/>
                  <a:cs typeface="Arial" panose="020B0604020202020204" pitchFamily="34" charset="0"/>
                </a:rPr>
                <a:t>SIVE   RESI</a:t>
              </a:r>
              <a:r>
                <a:rPr lang="en-GB" sz="1800" b="1" baseline="0" dirty="0">
                  <a:solidFill>
                    <a:srgbClr val="00B050"/>
                  </a:solidFill>
                  <a:latin typeface="Arial Rounded MT Bold" panose="020F0704030504030204" pitchFamily="34" charset="0"/>
                  <a:cs typeface="Arial" panose="020B0604020202020204" pitchFamily="34" charset="0"/>
                </a:rPr>
                <a:t>L</a:t>
              </a:r>
              <a:r>
                <a:rPr lang="en-GB" sz="1800" baseline="0" dirty="0">
                  <a:solidFill>
                    <a:srgbClr val="3C1053"/>
                  </a:solidFill>
                  <a:latin typeface="Arial Rounded MT Bold" panose="020F0704030504030204" pitchFamily="34" charset="0"/>
                  <a:cs typeface="Arial" panose="020B0604020202020204" pitchFamily="34" charset="0"/>
                </a:rPr>
                <a:t>IENT   CREA</a:t>
              </a:r>
              <a:r>
                <a:rPr lang="en-GB" sz="1800" b="1" baseline="0" dirty="0">
                  <a:solidFill>
                    <a:srgbClr val="00B050"/>
                  </a:solidFill>
                  <a:latin typeface="Arial Rounded MT Bold" panose="020F0704030504030204" pitchFamily="34" charset="0"/>
                  <a:cs typeface="Arial" panose="020B0604020202020204" pitchFamily="34" charset="0"/>
                </a:rPr>
                <a:t>T</a:t>
              </a:r>
              <a:r>
                <a:rPr lang="en-GB" sz="1800" baseline="0" dirty="0">
                  <a:solidFill>
                    <a:srgbClr val="3C1053"/>
                  </a:solidFill>
                  <a:latin typeface="Arial Rounded MT Bold" panose="020F0704030504030204" pitchFamily="34" charset="0"/>
                  <a:cs typeface="Arial" panose="020B0604020202020204" pitchFamily="34" charset="0"/>
                </a:rPr>
                <a:t>IVE   C</a:t>
              </a:r>
              <a:r>
                <a:rPr lang="en-GB" sz="1800" b="1" baseline="0" dirty="0">
                  <a:solidFill>
                    <a:srgbClr val="00B050"/>
                  </a:solidFill>
                  <a:latin typeface="Arial Rounded MT Bold" panose="020F0704030504030204" pitchFamily="34" charset="0"/>
                  <a:cs typeface="Arial" panose="020B0604020202020204" pitchFamily="34" charset="0"/>
                </a:rPr>
                <a:t>O</a:t>
              </a:r>
              <a:r>
                <a:rPr lang="en-GB" sz="1800" baseline="0" dirty="0">
                  <a:solidFill>
                    <a:srgbClr val="3C1053"/>
                  </a:solidFill>
                  <a:latin typeface="Arial Rounded MT Bold" panose="020F0704030504030204" pitchFamily="34" charset="0"/>
                  <a:cs typeface="Arial" panose="020B0604020202020204" pitchFamily="34" charset="0"/>
                </a:rPr>
                <a:t>NFIDENT   I</a:t>
              </a:r>
              <a:r>
                <a:rPr lang="en-GB" sz="1800" b="1" baseline="0" dirty="0">
                  <a:solidFill>
                    <a:srgbClr val="00B050"/>
                  </a:solidFill>
                  <a:latin typeface="Arial Rounded MT Bold" panose="020F0704030504030204" pitchFamily="34" charset="0"/>
                  <a:cs typeface="Arial" panose="020B0604020202020204" pitchFamily="34" charset="0"/>
                </a:rPr>
                <a:t>N</a:t>
              </a:r>
              <a:r>
                <a:rPr lang="en-GB" sz="1800" baseline="0" dirty="0">
                  <a:solidFill>
                    <a:srgbClr val="3C1053"/>
                  </a:solidFill>
                  <a:latin typeface="Arial Rounded MT Bold" panose="020F0704030504030204" pitchFamily="34" charset="0"/>
                  <a:cs typeface="Arial" panose="020B0604020202020204" pitchFamily="34" charset="0"/>
                </a:rPr>
                <a:t>DEPENDENT</a:t>
              </a:r>
              <a:endParaRPr lang="en-GB" sz="1800" dirty="0">
                <a:solidFill>
                  <a:srgbClr val="3C1053"/>
                </a:solidFill>
                <a:latin typeface="Arial Rounded MT Bold" panose="020F0704030504030204" pitchFamily="34" charset="0"/>
                <a:cs typeface="Arial" panose="020B0604020202020204" pitchFamily="34" charset="0"/>
              </a:endParaRPr>
            </a:p>
          </p:txBody>
        </p:sp>
        <p:cxnSp>
          <p:nvCxnSpPr>
            <p:cNvPr id="15" name="Straight Connector 14"/>
            <p:cNvCxnSpPr/>
            <p:nvPr userDrawn="1"/>
          </p:nvCxnSpPr>
          <p:spPr>
            <a:xfrm>
              <a:off x="354904" y="6268288"/>
              <a:ext cx="11548997" cy="30988"/>
            </a:xfrm>
            <a:prstGeom prst="line">
              <a:avLst/>
            </a:prstGeom>
            <a:grpFill/>
            <a:ln>
              <a:solidFill>
                <a:srgbClr val="3C105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5252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2_Title and Content">
    <p:bg>
      <p:bgPr>
        <a:solidFill>
          <a:srgbClr val="E7E6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27A3CF-981D-4990-A135-9F6AB9F61EB4}" type="datetimeFigureOut">
              <a:rPr lang="en-GB" smtClean="0"/>
              <a:t>15/05/2025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0B8C59-5D18-4A20-BD93-109233573346}" type="slidenum">
              <a:rPr lang="en-GB" smtClean="0"/>
              <a:t>‹#›</a:t>
            </a:fld>
            <a:endParaRPr lang="en-GB"/>
          </a:p>
        </p:txBody>
      </p:sp>
      <p:grpSp>
        <p:nvGrpSpPr>
          <p:cNvPr id="8" name="Group 7"/>
          <p:cNvGrpSpPr/>
          <p:nvPr userDrawn="1"/>
        </p:nvGrpSpPr>
        <p:grpSpPr>
          <a:xfrm>
            <a:off x="131523" y="6243236"/>
            <a:ext cx="11928954" cy="614764"/>
            <a:chOff x="263046" y="6268288"/>
            <a:chExt cx="11928954" cy="614764"/>
          </a:xfrm>
          <a:solidFill>
            <a:srgbClr val="E7E6DD"/>
          </a:solidFill>
        </p:grpSpPr>
        <p:sp>
          <p:nvSpPr>
            <p:cNvPr id="9" name="Rectangle 8"/>
            <p:cNvSpPr/>
            <p:nvPr userDrawn="1"/>
          </p:nvSpPr>
          <p:spPr>
            <a:xfrm>
              <a:off x="263046" y="6308159"/>
              <a:ext cx="11928954" cy="5748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800" b="1" dirty="0">
                  <a:solidFill>
                    <a:srgbClr val="00B050"/>
                  </a:solidFill>
                  <a:latin typeface="Arial Rounded MT Bold" panose="020F0704030504030204" pitchFamily="34" charset="0"/>
                  <a:cs typeface="Arial" panose="020B0604020202020204" pitchFamily="34" charset="0"/>
                </a:rPr>
                <a:t>#IAM…</a:t>
              </a:r>
              <a:r>
                <a:rPr lang="en-GB" sz="1800" baseline="0" dirty="0">
                  <a:solidFill>
                    <a:srgbClr val="3C1053"/>
                  </a:solidFill>
                  <a:latin typeface="Arial Rounded MT Bold" panose="020F0704030504030204" pitchFamily="34" charset="0"/>
                  <a:cs typeface="Arial" panose="020B0604020202020204" pitchFamily="34" charset="0"/>
                </a:rPr>
                <a:t> A</a:t>
              </a:r>
              <a:r>
                <a:rPr lang="en-GB" sz="1800" b="1" baseline="0" dirty="0">
                  <a:solidFill>
                    <a:srgbClr val="00B050"/>
                  </a:solidFill>
                  <a:latin typeface="Arial Rounded MT Bold" panose="020F0704030504030204" pitchFamily="34" charset="0"/>
                  <a:cs typeface="Arial" panose="020B0604020202020204" pitchFamily="34" charset="0"/>
                </a:rPr>
                <a:t>M</a:t>
              </a:r>
              <a:r>
                <a:rPr lang="en-GB" sz="1800" baseline="0" dirty="0">
                  <a:solidFill>
                    <a:srgbClr val="3C1053"/>
                  </a:solidFill>
                  <a:latin typeface="Arial Rounded MT Bold" panose="020F0704030504030204" pitchFamily="34" charset="0"/>
                  <a:cs typeface="Arial" panose="020B0604020202020204" pitchFamily="34" charset="0"/>
                </a:rPr>
                <a:t>BITIOUS   PR</a:t>
              </a:r>
              <a:r>
                <a:rPr lang="en-GB" sz="1800" b="1" baseline="0" dirty="0">
                  <a:solidFill>
                    <a:srgbClr val="00B050"/>
                  </a:solidFill>
                  <a:latin typeface="Arial Rounded MT Bold" panose="020F0704030504030204" pitchFamily="34" charset="0"/>
                  <a:cs typeface="Arial" panose="020B0604020202020204" pitchFamily="34" charset="0"/>
                </a:rPr>
                <a:t>O</a:t>
              </a:r>
              <a:r>
                <a:rPr lang="en-GB" sz="1800" baseline="0" dirty="0">
                  <a:solidFill>
                    <a:srgbClr val="3C1053"/>
                  </a:solidFill>
                  <a:latin typeface="Arial Rounded MT Bold" panose="020F0704030504030204" pitchFamily="34" charset="0"/>
                  <a:cs typeface="Arial" panose="020B0604020202020204" pitchFamily="34" charset="0"/>
                </a:rPr>
                <a:t>FESSIONAL   INCL</a:t>
              </a:r>
              <a:r>
                <a:rPr lang="en-GB" sz="1800" b="1" baseline="0" dirty="0">
                  <a:solidFill>
                    <a:srgbClr val="00B050"/>
                  </a:solidFill>
                  <a:latin typeface="Arial Rounded MT Bold" panose="020F0704030504030204" pitchFamily="34" charset="0"/>
                  <a:cs typeface="Arial" panose="020B0604020202020204" pitchFamily="34" charset="0"/>
                </a:rPr>
                <a:t>U</a:t>
              </a:r>
              <a:r>
                <a:rPr lang="en-GB" sz="1800" baseline="0" dirty="0">
                  <a:solidFill>
                    <a:srgbClr val="3C1053"/>
                  </a:solidFill>
                  <a:latin typeface="Arial Rounded MT Bold" panose="020F0704030504030204" pitchFamily="34" charset="0"/>
                  <a:cs typeface="Arial" panose="020B0604020202020204" pitchFamily="34" charset="0"/>
                </a:rPr>
                <a:t>SIVE   RESI</a:t>
              </a:r>
              <a:r>
                <a:rPr lang="en-GB" sz="1800" b="1" baseline="0" dirty="0">
                  <a:solidFill>
                    <a:srgbClr val="00B050"/>
                  </a:solidFill>
                  <a:latin typeface="Arial Rounded MT Bold" panose="020F0704030504030204" pitchFamily="34" charset="0"/>
                  <a:cs typeface="Arial" panose="020B0604020202020204" pitchFamily="34" charset="0"/>
                </a:rPr>
                <a:t>L</a:t>
              </a:r>
              <a:r>
                <a:rPr lang="en-GB" sz="1800" baseline="0" dirty="0">
                  <a:solidFill>
                    <a:srgbClr val="3C1053"/>
                  </a:solidFill>
                  <a:latin typeface="Arial Rounded MT Bold" panose="020F0704030504030204" pitchFamily="34" charset="0"/>
                  <a:cs typeface="Arial" panose="020B0604020202020204" pitchFamily="34" charset="0"/>
                </a:rPr>
                <a:t>IENT   CREA</a:t>
              </a:r>
              <a:r>
                <a:rPr lang="en-GB" sz="1800" b="1" baseline="0" dirty="0">
                  <a:solidFill>
                    <a:srgbClr val="00B050"/>
                  </a:solidFill>
                  <a:latin typeface="Arial Rounded MT Bold" panose="020F0704030504030204" pitchFamily="34" charset="0"/>
                  <a:cs typeface="Arial" panose="020B0604020202020204" pitchFamily="34" charset="0"/>
                </a:rPr>
                <a:t>T</a:t>
              </a:r>
              <a:r>
                <a:rPr lang="en-GB" sz="1800" baseline="0" dirty="0">
                  <a:solidFill>
                    <a:srgbClr val="3C1053"/>
                  </a:solidFill>
                  <a:latin typeface="Arial Rounded MT Bold" panose="020F0704030504030204" pitchFamily="34" charset="0"/>
                  <a:cs typeface="Arial" panose="020B0604020202020204" pitchFamily="34" charset="0"/>
                </a:rPr>
                <a:t>IVE   C</a:t>
              </a:r>
              <a:r>
                <a:rPr lang="en-GB" sz="1800" b="1" baseline="0" dirty="0">
                  <a:solidFill>
                    <a:srgbClr val="00B050"/>
                  </a:solidFill>
                  <a:latin typeface="Arial Rounded MT Bold" panose="020F0704030504030204" pitchFamily="34" charset="0"/>
                  <a:cs typeface="Arial" panose="020B0604020202020204" pitchFamily="34" charset="0"/>
                </a:rPr>
                <a:t>O</a:t>
              </a:r>
              <a:r>
                <a:rPr lang="en-GB" sz="1800" baseline="0" dirty="0">
                  <a:solidFill>
                    <a:srgbClr val="3C1053"/>
                  </a:solidFill>
                  <a:latin typeface="Arial Rounded MT Bold" panose="020F0704030504030204" pitchFamily="34" charset="0"/>
                  <a:cs typeface="Arial" panose="020B0604020202020204" pitchFamily="34" charset="0"/>
                </a:rPr>
                <a:t>NFIDENT   I</a:t>
              </a:r>
              <a:r>
                <a:rPr lang="en-GB" sz="1800" b="1" baseline="0" dirty="0">
                  <a:solidFill>
                    <a:srgbClr val="00B050"/>
                  </a:solidFill>
                  <a:latin typeface="Arial Rounded MT Bold" panose="020F0704030504030204" pitchFamily="34" charset="0"/>
                  <a:cs typeface="Arial" panose="020B0604020202020204" pitchFamily="34" charset="0"/>
                </a:rPr>
                <a:t>N</a:t>
              </a:r>
              <a:r>
                <a:rPr lang="en-GB" sz="1800" baseline="0" dirty="0">
                  <a:solidFill>
                    <a:srgbClr val="3C1053"/>
                  </a:solidFill>
                  <a:latin typeface="Arial Rounded MT Bold" panose="020F0704030504030204" pitchFamily="34" charset="0"/>
                  <a:cs typeface="Arial" panose="020B0604020202020204" pitchFamily="34" charset="0"/>
                </a:rPr>
                <a:t>DEPENDENT</a:t>
              </a:r>
              <a:endParaRPr lang="en-GB" sz="1800" dirty="0">
                <a:solidFill>
                  <a:srgbClr val="3C1053"/>
                </a:solidFill>
                <a:latin typeface="Arial Rounded MT Bold" panose="020F0704030504030204" pitchFamily="34" charset="0"/>
                <a:cs typeface="Arial" panose="020B0604020202020204" pitchFamily="34" charset="0"/>
              </a:endParaRPr>
            </a:p>
          </p:txBody>
        </p:sp>
        <p:cxnSp>
          <p:nvCxnSpPr>
            <p:cNvPr id="10" name="Straight Connector 9"/>
            <p:cNvCxnSpPr/>
            <p:nvPr userDrawn="1"/>
          </p:nvCxnSpPr>
          <p:spPr>
            <a:xfrm>
              <a:off x="354904" y="6268288"/>
              <a:ext cx="11548997" cy="30988"/>
            </a:xfrm>
            <a:prstGeom prst="line">
              <a:avLst/>
            </a:prstGeom>
            <a:grpFill/>
            <a:ln>
              <a:solidFill>
                <a:srgbClr val="3C105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8040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rgbClr val="E7E6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1600" y="1189468"/>
            <a:ext cx="6172200" cy="3733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27A3CF-981D-4990-A135-9F6AB9F61EB4}" type="datetimeFigureOut">
              <a:rPr lang="en-GB" smtClean="0"/>
              <a:t>15/05/2025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0B8C59-5D18-4A20-BD93-109233573346}" type="slidenum">
              <a:rPr lang="en-GB" smtClean="0"/>
              <a:t>‹#›</a:t>
            </a:fld>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217572"/>
            <a:ext cx="12192000" cy="1640428"/>
          </a:xfrm>
          <a:prstGeom prst="rect">
            <a:avLst/>
          </a:prstGeom>
        </p:spPr>
      </p:pic>
    </p:spTree>
    <p:extLst>
      <p:ext uri="{BB962C8B-B14F-4D97-AF65-F5344CB8AC3E}">
        <p14:creationId xmlns:p14="http://schemas.microsoft.com/office/powerpoint/2010/main" val="515232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E7E6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27A3CF-981D-4990-A135-9F6AB9F61EB4}" type="datetimeFigureOut">
              <a:rPr lang="en-GB" smtClean="0"/>
              <a:t>15/05/2025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0B8C59-5D18-4A20-BD93-109233573346}" type="slidenum">
              <a:rPr lang="en-GB" smtClean="0"/>
              <a:t>‹#›</a:t>
            </a:fld>
            <a:endParaRPr lang="en-GB"/>
          </a:p>
        </p:txBody>
      </p:sp>
    </p:spTree>
    <p:extLst>
      <p:ext uri="{BB962C8B-B14F-4D97-AF65-F5344CB8AC3E}">
        <p14:creationId xmlns:p14="http://schemas.microsoft.com/office/powerpoint/2010/main" val="495604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E7E6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3342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3342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D27A3CF-981D-4990-A135-9F6AB9F61EB4}" type="datetimeFigureOut">
              <a:rPr lang="en-GB" smtClean="0"/>
              <a:t>15/05/2025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0B8C59-5D18-4A20-BD93-109233573346}" type="slidenum">
              <a:rPr lang="en-GB" smtClean="0"/>
              <a:t>‹#›</a:t>
            </a:fld>
            <a:endParaRPr lang="en-GB"/>
          </a:p>
        </p:txBody>
      </p:sp>
    </p:spTree>
    <p:extLst>
      <p:ext uri="{BB962C8B-B14F-4D97-AF65-F5344CB8AC3E}">
        <p14:creationId xmlns:p14="http://schemas.microsoft.com/office/powerpoint/2010/main" val="3293016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7E6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D27A3CF-981D-4990-A135-9F6AB9F61EB4}" type="datetimeFigureOut">
              <a:rPr lang="en-GB" smtClean="0"/>
              <a:t>15/05/2025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0B8C59-5D18-4A20-BD93-109233573346}" type="slidenum">
              <a:rPr lang="en-GB" smtClean="0"/>
              <a:t>‹#›</a:t>
            </a:fld>
            <a:endParaRPr lang="en-GB"/>
          </a:p>
        </p:txBody>
      </p:sp>
    </p:spTree>
    <p:extLst>
      <p:ext uri="{BB962C8B-B14F-4D97-AF65-F5344CB8AC3E}">
        <p14:creationId xmlns:p14="http://schemas.microsoft.com/office/powerpoint/2010/main" val="1544618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E7E6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25303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25303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D27A3CF-981D-4990-A135-9F6AB9F61EB4}" type="datetimeFigureOut">
              <a:rPr lang="en-GB" smtClean="0"/>
              <a:t>15/05/2025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0B8C59-5D18-4A20-BD93-109233573346}" type="slidenum">
              <a:rPr lang="en-GB" smtClean="0"/>
              <a:t>‹#›</a:t>
            </a:fld>
            <a:endParaRPr lang="en-GB"/>
          </a:p>
        </p:txBody>
      </p:sp>
      <p:pic>
        <p:nvPicPr>
          <p:cNvPr id="10" name="Picture 9"/>
          <p:cNvPicPr>
            <a:picLocks noChangeAspect="1"/>
          </p:cNvPicPr>
          <p:nvPr userDrawn="1"/>
        </p:nvPicPr>
        <p:blipFill>
          <a:blip r:embed="rId2"/>
          <a:stretch>
            <a:fillRect/>
          </a:stretch>
        </p:blipFill>
        <p:spPr>
          <a:xfrm>
            <a:off x="0" y="5344727"/>
            <a:ext cx="12192000" cy="1553526"/>
          </a:xfrm>
          <a:prstGeom prst="rect">
            <a:avLst/>
          </a:prstGeom>
        </p:spPr>
      </p:pic>
    </p:spTree>
    <p:extLst>
      <p:ext uri="{BB962C8B-B14F-4D97-AF65-F5344CB8AC3E}">
        <p14:creationId xmlns:p14="http://schemas.microsoft.com/office/powerpoint/2010/main" val="399154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E7E6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D27A3CF-981D-4990-A135-9F6AB9F61EB4}" type="datetimeFigureOut">
              <a:rPr lang="en-GB" smtClean="0"/>
              <a:t>15/05/2025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0B8C59-5D18-4A20-BD93-109233573346}" type="slidenum">
              <a:rPr lang="en-GB" smtClean="0"/>
              <a:t>‹#›</a:t>
            </a:fld>
            <a:endParaRPr lang="en-GB"/>
          </a:p>
        </p:txBody>
      </p:sp>
    </p:spTree>
    <p:extLst>
      <p:ext uri="{BB962C8B-B14F-4D97-AF65-F5344CB8AC3E}">
        <p14:creationId xmlns:p14="http://schemas.microsoft.com/office/powerpoint/2010/main" val="1084243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E7E6DD"/>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7A3CF-981D-4990-A135-9F6AB9F61EB4}" type="datetimeFigureOut">
              <a:rPr lang="en-GB" smtClean="0"/>
              <a:t>15/05/2025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0B8C59-5D18-4A20-BD93-109233573346}" type="slidenum">
              <a:rPr lang="en-GB" smtClean="0"/>
              <a:t>‹#›</a:t>
            </a:fld>
            <a:endParaRPr lang="en-GB"/>
          </a:p>
        </p:txBody>
      </p:sp>
    </p:spTree>
    <p:extLst>
      <p:ext uri="{BB962C8B-B14F-4D97-AF65-F5344CB8AC3E}">
        <p14:creationId xmlns:p14="http://schemas.microsoft.com/office/powerpoint/2010/main" val="3292018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E7E6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27A3CF-981D-4990-A135-9F6AB9F61EB4}" type="datetimeFigureOut">
              <a:rPr lang="en-GB" smtClean="0"/>
              <a:t>15/05/2025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0B8C59-5D18-4A20-BD93-109233573346}" type="slidenum">
              <a:rPr lang="en-GB" smtClean="0"/>
              <a:t>‹#›</a:t>
            </a:fld>
            <a:endParaRPr lang="en-GB"/>
          </a:p>
        </p:txBody>
      </p:sp>
    </p:spTree>
    <p:extLst>
      <p:ext uri="{BB962C8B-B14F-4D97-AF65-F5344CB8AC3E}">
        <p14:creationId xmlns:p14="http://schemas.microsoft.com/office/powerpoint/2010/main" val="144929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3C105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00B0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5D27A3CF-981D-4990-A135-9F6AB9F61EB4}" type="datetimeFigureOut">
              <a:rPr lang="en-GB" smtClean="0"/>
              <a:t>15/05/2025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0B8C59-5D18-4A20-BD93-109233573346}" type="slidenum">
              <a:rPr lang="en-GB" smtClean="0"/>
              <a:t>‹#›</a:t>
            </a:fld>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1334" y="582762"/>
            <a:ext cx="3878697" cy="1419927"/>
          </a:xfrm>
          <a:prstGeom prst="rect">
            <a:avLst/>
          </a:prstGeom>
        </p:spPr>
      </p:pic>
    </p:spTree>
    <p:extLst>
      <p:ext uri="{BB962C8B-B14F-4D97-AF65-F5344CB8AC3E}">
        <p14:creationId xmlns:p14="http://schemas.microsoft.com/office/powerpoint/2010/main" val="2735398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E7E6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27A3CF-981D-4990-A135-9F6AB9F61EB4}" type="datetimeFigureOut">
              <a:rPr lang="en-GB" smtClean="0"/>
              <a:t>15/05/2025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0B8C59-5D18-4A20-BD93-109233573346}" type="slidenum">
              <a:rPr lang="en-GB" smtClean="0"/>
              <a:t>‹#›</a:t>
            </a:fld>
            <a:endParaRPr lang="en-GB"/>
          </a:p>
        </p:txBody>
      </p:sp>
    </p:spTree>
    <p:extLst>
      <p:ext uri="{BB962C8B-B14F-4D97-AF65-F5344CB8AC3E}">
        <p14:creationId xmlns:p14="http://schemas.microsoft.com/office/powerpoint/2010/main" val="1545293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rgbClr val="E7E6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27A3CF-981D-4990-A135-9F6AB9F61EB4}" type="datetimeFigureOut">
              <a:rPr lang="en-GB" smtClean="0"/>
              <a:t>15/05/2025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0B8C59-5D18-4A20-BD93-109233573346}" type="slidenum">
              <a:rPr lang="en-GB" smtClean="0"/>
              <a:t>‹#›</a:t>
            </a:fld>
            <a:endParaRPr lang="en-GB"/>
          </a:p>
        </p:txBody>
      </p:sp>
      <p:grpSp>
        <p:nvGrpSpPr>
          <p:cNvPr id="14" name="Group 13"/>
          <p:cNvGrpSpPr/>
          <p:nvPr userDrawn="1"/>
        </p:nvGrpSpPr>
        <p:grpSpPr>
          <a:xfrm>
            <a:off x="131523" y="6243236"/>
            <a:ext cx="11928954" cy="614764"/>
            <a:chOff x="263046" y="6268288"/>
            <a:chExt cx="11928954" cy="614764"/>
          </a:xfrm>
          <a:solidFill>
            <a:srgbClr val="E7E6DD"/>
          </a:solidFill>
        </p:grpSpPr>
        <p:sp>
          <p:nvSpPr>
            <p:cNvPr id="9" name="Rectangle 8"/>
            <p:cNvSpPr/>
            <p:nvPr userDrawn="1"/>
          </p:nvSpPr>
          <p:spPr>
            <a:xfrm>
              <a:off x="263046" y="6308159"/>
              <a:ext cx="11928954" cy="5748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800" b="1" dirty="0">
                  <a:solidFill>
                    <a:srgbClr val="00B050"/>
                  </a:solidFill>
                  <a:latin typeface="Arial Rounded MT Bold" panose="020F0704030504030204" pitchFamily="34" charset="0"/>
                  <a:cs typeface="Arial" panose="020B0604020202020204" pitchFamily="34" charset="0"/>
                </a:rPr>
                <a:t>#IAM…</a:t>
              </a:r>
              <a:r>
                <a:rPr lang="en-GB" sz="1800" baseline="0" dirty="0">
                  <a:solidFill>
                    <a:srgbClr val="3C1053"/>
                  </a:solidFill>
                  <a:latin typeface="Arial Rounded MT Bold" panose="020F0704030504030204" pitchFamily="34" charset="0"/>
                  <a:cs typeface="Arial" panose="020B0604020202020204" pitchFamily="34" charset="0"/>
                </a:rPr>
                <a:t> A</a:t>
              </a:r>
              <a:r>
                <a:rPr lang="en-GB" sz="1800" b="1" baseline="0" dirty="0">
                  <a:solidFill>
                    <a:srgbClr val="00B050"/>
                  </a:solidFill>
                  <a:latin typeface="Arial Rounded MT Bold" panose="020F0704030504030204" pitchFamily="34" charset="0"/>
                  <a:cs typeface="Arial" panose="020B0604020202020204" pitchFamily="34" charset="0"/>
                </a:rPr>
                <a:t>M</a:t>
              </a:r>
              <a:r>
                <a:rPr lang="en-GB" sz="1800" baseline="0" dirty="0">
                  <a:solidFill>
                    <a:srgbClr val="3C1053"/>
                  </a:solidFill>
                  <a:latin typeface="Arial Rounded MT Bold" panose="020F0704030504030204" pitchFamily="34" charset="0"/>
                  <a:cs typeface="Arial" panose="020B0604020202020204" pitchFamily="34" charset="0"/>
                </a:rPr>
                <a:t>BITIOUS   PR</a:t>
              </a:r>
              <a:r>
                <a:rPr lang="en-GB" sz="1800" b="1" baseline="0" dirty="0">
                  <a:solidFill>
                    <a:srgbClr val="00B050"/>
                  </a:solidFill>
                  <a:latin typeface="Arial Rounded MT Bold" panose="020F0704030504030204" pitchFamily="34" charset="0"/>
                  <a:cs typeface="Arial" panose="020B0604020202020204" pitchFamily="34" charset="0"/>
                </a:rPr>
                <a:t>O</a:t>
              </a:r>
              <a:r>
                <a:rPr lang="en-GB" sz="1800" baseline="0" dirty="0">
                  <a:solidFill>
                    <a:srgbClr val="3C1053"/>
                  </a:solidFill>
                  <a:latin typeface="Arial Rounded MT Bold" panose="020F0704030504030204" pitchFamily="34" charset="0"/>
                  <a:cs typeface="Arial" panose="020B0604020202020204" pitchFamily="34" charset="0"/>
                </a:rPr>
                <a:t>FESSIONAL   INCL</a:t>
              </a:r>
              <a:r>
                <a:rPr lang="en-GB" sz="1800" b="1" baseline="0" dirty="0">
                  <a:solidFill>
                    <a:srgbClr val="00B050"/>
                  </a:solidFill>
                  <a:latin typeface="Arial Rounded MT Bold" panose="020F0704030504030204" pitchFamily="34" charset="0"/>
                  <a:cs typeface="Arial" panose="020B0604020202020204" pitchFamily="34" charset="0"/>
                </a:rPr>
                <a:t>U</a:t>
              </a:r>
              <a:r>
                <a:rPr lang="en-GB" sz="1800" baseline="0" dirty="0">
                  <a:solidFill>
                    <a:srgbClr val="3C1053"/>
                  </a:solidFill>
                  <a:latin typeface="Arial Rounded MT Bold" panose="020F0704030504030204" pitchFamily="34" charset="0"/>
                  <a:cs typeface="Arial" panose="020B0604020202020204" pitchFamily="34" charset="0"/>
                </a:rPr>
                <a:t>SIVE   RESI</a:t>
              </a:r>
              <a:r>
                <a:rPr lang="en-GB" sz="1800" b="1" baseline="0" dirty="0">
                  <a:solidFill>
                    <a:srgbClr val="00B050"/>
                  </a:solidFill>
                  <a:latin typeface="Arial Rounded MT Bold" panose="020F0704030504030204" pitchFamily="34" charset="0"/>
                  <a:cs typeface="Arial" panose="020B0604020202020204" pitchFamily="34" charset="0"/>
                </a:rPr>
                <a:t>L</a:t>
              </a:r>
              <a:r>
                <a:rPr lang="en-GB" sz="1800" baseline="0" dirty="0">
                  <a:solidFill>
                    <a:srgbClr val="3C1053"/>
                  </a:solidFill>
                  <a:latin typeface="Arial Rounded MT Bold" panose="020F0704030504030204" pitchFamily="34" charset="0"/>
                  <a:cs typeface="Arial" panose="020B0604020202020204" pitchFamily="34" charset="0"/>
                </a:rPr>
                <a:t>IENT   CREA</a:t>
              </a:r>
              <a:r>
                <a:rPr lang="en-GB" sz="1800" b="1" baseline="0" dirty="0">
                  <a:solidFill>
                    <a:srgbClr val="00B050"/>
                  </a:solidFill>
                  <a:latin typeface="Arial Rounded MT Bold" panose="020F0704030504030204" pitchFamily="34" charset="0"/>
                  <a:cs typeface="Arial" panose="020B0604020202020204" pitchFamily="34" charset="0"/>
                </a:rPr>
                <a:t>T</a:t>
              </a:r>
              <a:r>
                <a:rPr lang="en-GB" sz="1800" baseline="0" dirty="0">
                  <a:solidFill>
                    <a:srgbClr val="3C1053"/>
                  </a:solidFill>
                  <a:latin typeface="Arial Rounded MT Bold" panose="020F0704030504030204" pitchFamily="34" charset="0"/>
                  <a:cs typeface="Arial" panose="020B0604020202020204" pitchFamily="34" charset="0"/>
                </a:rPr>
                <a:t>IVE   C</a:t>
              </a:r>
              <a:r>
                <a:rPr lang="en-GB" sz="1800" b="1" baseline="0" dirty="0">
                  <a:solidFill>
                    <a:srgbClr val="00B050"/>
                  </a:solidFill>
                  <a:latin typeface="Arial Rounded MT Bold" panose="020F0704030504030204" pitchFamily="34" charset="0"/>
                  <a:cs typeface="Arial" panose="020B0604020202020204" pitchFamily="34" charset="0"/>
                </a:rPr>
                <a:t>O</a:t>
              </a:r>
              <a:r>
                <a:rPr lang="en-GB" sz="1800" baseline="0" dirty="0">
                  <a:solidFill>
                    <a:srgbClr val="3C1053"/>
                  </a:solidFill>
                  <a:latin typeface="Arial Rounded MT Bold" panose="020F0704030504030204" pitchFamily="34" charset="0"/>
                  <a:cs typeface="Arial" panose="020B0604020202020204" pitchFamily="34" charset="0"/>
                </a:rPr>
                <a:t>NFIDENT   I</a:t>
              </a:r>
              <a:r>
                <a:rPr lang="en-GB" sz="1800" b="1" baseline="0" dirty="0">
                  <a:solidFill>
                    <a:srgbClr val="00B050"/>
                  </a:solidFill>
                  <a:latin typeface="Arial Rounded MT Bold" panose="020F0704030504030204" pitchFamily="34" charset="0"/>
                  <a:cs typeface="Arial" panose="020B0604020202020204" pitchFamily="34" charset="0"/>
                </a:rPr>
                <a:t>N</a:t>
              </a:r>
              <a:r>
                <a:rPr lang="en-GB" sz="1800" baseline="0" dirty="0">
                  <a:solidFill>
                    <a:srgbClr val="3C1053"/>
                  </a:solidFill>
                  <a:latin typeface="Arial Rounded MT Bold" panose="020F0704030504030204" pitchFamily="34" charset="0"/>
                  <a:cs typeface="Arial" panose="020B0604020202020204" pitchFamily="34" charset="0"/>
                </a:rPr>
                <a:t>DEPENDENT</a:t>
              </a:r>
              <a:endParaRPr lang="en-GB" sz="1800" dirty="0">
                <a:solidFill>
                  <a:srgbClr val="3C1053"/>
                </a:solidFill>
                <a:latin typeface="Arial Rounded MT Bold" panose="020F0704030504030204" pitchFamily="34" charset="0"/>
                <a:cs typeface="Arial" panose="020B0604020202020204" pitchFamily="34" charset="0"/>
              </a:endParaRPr>
            </a:p>
          </p:txBody>
        </p:sp>
        <p:cxnSp>
          <p:nvCxnSpPr>
            <p:cNvPr id="11" name="Straight Connector 10"/>
            <p:cNvCxnSpPr/>
            <p:nvPr userDrawn="1"/>
          </p:nvCxnSpPr>
          <p:spPr>
            <a:xfrm>
              <a:off x="354904" y="6268288"/>
              <a:ext cx="11548997" cy="30988"/>
            </a:xfrm>
            <a:prstGeom prst="line">
              <a:avLst/>
            </a:prstGeom>
            <a:grpFill/>
            <a:ln>
              <a:solidFill>
                <a:srgbClr val="3C105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0837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_Two Content">
    <p:bg>
      <p:bgPr>
        <a:solidFill>
          <a:srgbClr val="E7E6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3342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3342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D27A3CF-981D-4990-A135-9F6AB9F61EB4}" type="datetimeFigureOut">
              <a:rPr lang="en-GB" smtClean="0"/>
              <a:t>15/05/2025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0B8C59-5D18-4A20-BD93-109233573346}" type="slidenum">
              <a:rPr lang="en-GB" smtClean="0"/>
              <a:t>‹#›</a:t>
            </a:fld>
            <a:endParaRPr lang="en-GB"/>
          </a:p>
        </p:txBody>
      </p:sp>
      <p:grpSp>
        <p:nvGrpSpPr>
          <p:cNvPr id="12" name="Group 11"/>
          <p:cNvGrpSpPr/>
          <p:nvPr userDrawn="1"/>
        </p:nvGrpSpPr>
        <p:grpSpPr>
          <a:xfrm>
            <a:off x="131523" y="6243236"/>
            <a:ext cx="11928954" cy="614764"/>
            <a:chOff x="263046" y="6268288"/>
            <a:chExt cx="11928954" cy="614764"/>
          </a:xfrm>
          <a:solidFill>
            <a:srgbClr val="E7E6DD"/>
          </a:solidFill>
        </p:grpSpPr>
        <p:sp>
          <p:nvSpPr>
            <p:cNvPr id="13" name="Rectangle 12"/>
            <p:cNvSpPr/>
            <p:nvPr userDrawn="1"/>
          </p:nvSpPr>
          <p:spPr>
            <a:xfrm>
              <a:off x="263046" y="6308159"/>
              <a:ext cx="11928954" cy="5748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800" b="1" dirty="0">
                  <a:solidFill>
                    <a:srgbClr val="00B050"/>
                  </a:solidFill>
                  <a:latin typeface="Arial Rounded MT Bold" panose="020F0704030504030204" pitchFamily="34" charset="0"/>
                  <a:cs typeface="Arial" panose="020B0604020202020204" pitchFamily="34" charset="0"/>
                </a:rPr>
                <a:t>#IAM…</a:t>
              </a:r>
              <a:r>
                <a:rPr lang="en-GB" sz="1800" baseline="0" dirty="0">
                  <a:solidFill>
                    <a:srgbClr val="3C1053"/>
                  </a:solidFill>
                  <a:latin typeface="Arial Rounded MT Bold" panose="020F0704030504030204" pitchFamily="34" charset="0"/>
                  <a:cs typeface="Arial" panose="020B0604020202020204" pitchFamily="34" charset="0"/>
                </a:rPr>
                <a:t> A</a:t>
              </a:r>
              <a:r>
                <a:rPr lang="en-GB" sz="1800" b="1" baseline="0" dirty="0">
                  <a:solidFill>
                    <a:srgbClr val="00B050"/>
                  </a:solidFill>
                  <a:latin typeface="Arial Rounded MT Bold" panose="020F0704030504030204" pitchFamily="34" charset="0"/>
                  <a:cs typeface="Arial" panose="020B0604020202020204" pitchFamily="34" charset="0"/>
                </a:rPr>
                <a:t>M</a:t>
              </a:r>
              <a:r>
                <a:rPr lang="en-GB" sz="1800" baseline="0" dirty="0">
                  <a:solidFill>
                    <a:srgbClr val="3C1053"/>
                  </a:solidFill>
                  <a:latin typeface="Arial Rounded MT Bold" panose="020F0704030504030204" pitchFamily="34" charset="0"/>
                  <a:cs typeface="Arial" panose="020B0604020202020204" pitchFamily="34" charset="0"/>
                </a:rPr>
                <a:t>BITIOUS   PR</a:t>
              </a:r>
              <a:r>
                <a:rPr lang="en-GB" sz="1800" b="1" baseline="0" dirty="0">
                  <a:solidFill>
                    <a:srgbClr val="00B050"/>
                  </a:solidFill>
                  <a:latin typeface="Arial Rounded MT Bold" panose="020F0704030504030204" pitchFamily="34" charset="0"/>
                  <a:cs typeface="Arial" panose="020B0604020202020204" pitchFamily="34" charset="0"/>
                </a:rPr>
                <a:t>O</a:t>
              </a:r>
              <a:r>
                <a:rPr lang="en-GB" sz="1800" baseline="0" dirty="0">
                  <a:solidFill>
                    <a:srgbClr val="3C1053"/>
                  </a:solidFill>
                  <a:latin typeface="Arial Rounded MT Bold" panose="020F0704030504030204" pitchFamily="34" charset="0"/>
                  <a:cs typeface="Arial" panose="020B0604020202020204" pitchFamily="34" charset="0"/>
                </a:rPr>
                <a:t>FESSIONAL   INCL</a:t>
              </a:r>
              <a:r>
                <a:rPr lang="en-GB" sz="1800" b="1" baseline="0" dirty="0">
                  <a:solidFill>
                    <a:srgbClr val="00B050"/>
                  </a:solidFill>
                  <a:latin typeface="Arial Rounded MT Bold" panose="020F0704030504030204" pitchFamily="34" charset="0"/>
                  <a:cs typeface="Arial" panose="020B0604020202020204" pitchFamily="34" charset="0"/>
                </a:rPr>
                <a:t>U</a:t>
              </a:r>
              <a:r>
                <a:rPr lang="en-GB" sz="1800" baseline="0" dirty="0">
                  <a:solidFill>
                    <a:srgbClr val="3C1053"/>
                  </a:solidFill>
                  <a:latin typeface="Arial Rounded MT Bold" panose="020F0704030504030204" pitchFamily="34" charset="0"/>
                  <a:cs typeface="Arial" panose="020B0604020202020204" pitchFamily="34" charset="0"/>
                </a:rPr>
                <a:t>SIVE   RESI</a:t>
              </a:r>
              <a:r>
                <a:rPr lang="en-GB" sz="1800" b="1" baseline="0" dirty="0">
                  <a:solidFill>
                    <a:srgbClr val="00B050"/>
                  </a:solidFill>
                  <a:latin typeface="Arial Rounded MT Bold" panose="020F0704030504030204" pitchFamily="34" charset="0"/>
                  <a:cs typeface="Arial" panose="020B0604020202020204" pitchFamily="34" charset="0"/>
                </a:rPr>
                <a:t>L</a:t>
              </a:r>
              <a:r>
                <a:rPr lang="en-GB" sz="1800" baseline="0" dirty="0">
                  <a:solidFill>
                    <a:srgbClr val="3C1053"/>
                  </a:solidFill>
                  <a:latin typeface="Arial Rounded MT Bold" panose="020F0704030504030204" pitchFamily="34" charset="0"/>
                  <a:cs typeface="Arial" panose="020B0604020202020204" pitchFamily="34" charset="0"/>
                </a:rPr>
                <a:t>IENT   CREA</a:t>
              </a:r>
              <a:r>
                <a:rPr lang="en-GB" sz="1800" b="1" baseline="0" dirty="0">
                  <a:solidFill>
                    <a:srgbClr val="00B050"/>
                  </a:solidFill>
                  <a:latin typeface="Arial Rounded MT Bold" panose="020F0704030504030204" pitchFamily="34" charset="0"/>
                  <a:cs typeface="Arial" panose="020B0604020202020204" pitchFamily="34" charset="0"/>
                </a:rPr>
                <a:t>T</a:t>
              </a:r>
              <a:r>
                <a:rPr lang="en-GB" sz="1800" baseline="0" dirty="0">
                  <a:solidFill>
                    <a:srgbClr val="3C1053"/>
                  </a:solidFill>
                  <a:latin typeface="Arial Rounded MT Bold" panose="020F0704030504030204" pitchFamily="34" charset="0"/>
                  <a:cs typeface="Arial" panose="020B0604020202020204" pitchFamily="34" charset="0"/>
                </a:rPr>
                <a:t>IVE   C</a:t>
              </a:r>
              <a:r>
                <a:rPr lang="en-GB" sz="1800" b="1" baseline="0" dirty="0">
                  <a:solidFill>
                    <a:srgbClr val="00B050"/>
                  </a:solidFill>
                  <a:latin typeface="Arial Rounded MT Bold" panose="020F0704030504030204" pitchFamily="34" charset="0"/>
                  <a:cs typeface="Arial" panose="020B0604020202020204" pitchFamily="34" charset="0"/>
                </a:rPr>
                <a:t>O</a:t>
              </a:r>
              <a:r>
                <a:rPr lang="en-GB" sz="1800" baseline="0" dirty="0">
                  <a:solidFill>
                    <a:srgbClr val="3C1053"/>
                  </a:solidFill>
                  <a:latin typeface="Arial Rounded MT Bold" panose="020F0704030504030204" pitchFamily="34" charset="0"/>
                  <a:cs typeface="Arial" panose="020B0604020202020204" pitchFamily="34" charset="0"/>
                </a:rPr>
                <a:t>NFIDENT   I</a:t>
              </a:r>
              <a:r>
                <a:rPr lang="en-GB" sz="1800" b="1" baseline="0" dirty="0">
                  <a:solidFill>
                    <a:srgbClr val="00B050"/>
                  </a:solidFill>
                  <a:latin typeface="Arial Rounded MT Bold" panose="020F0704030504030204" pitchFamily="34" charset="0"/>
                  <a:cs typeface="Arial" panose="020B0604020202020204" pitchFamily="34" charset="0"/>
                </a:rPr>
                <a:t>N</a:t>
              </a:r>
              <a:r>
                <a:rPr lang="en-GB" sz="1800" baseline="0" dirty="0">
                  <a:solidFill>
                    <a:srgbClr val="3C1053"/>
                  </a:solidFill>
                  <a:latin typeface="Arial Rounded MT Bold" panose="020F0704030504030204" pitchFamily="34" charset="0"/>
                  <a:cs typeface="Arial" panose="020B0604020202020204" pitchFamily="34" charset="0"/>
                </a:rPr>
                <a:t>DEPENDENT</a:t>
              </a:r>
              <a:endParaRPr lang="en-GB" sz="1800" dirty="0">
                <a:solidFill>
                  <a:srgbClr val="3C1053"/>
                </a:solidFill>
                <a:latin typeface="Arial Rounded MT Bold" panose="020F0704030504030204" pitchFamily="34" charset="0"/>
                <a:cs typeface="Arial" panose="020B0604020202020204" pitchFamily="34" charset="0"/>
              </a:endParaRPr>
            </a:p>
          </p:txBody>
        </p:sp>
        <p:cxnSp>
          <p:nvCxnSpPr>
            <p:cNvPr id="14" name="Straight Connector 13"/>
            <p:cNvCxnSpPr/>
            <p:nvPr userDrawn="1"/>
          </p:nvCxnSpPr>
          <p:spPr>
            <a:xfrm>
              <a:off x="354904" y="6268288"/>
              <a:ext cx="11548997" cy="30988"/>
            </a:xfrm>
            <a:prstGeom prst="line">
              <a:avLst/>
            </a:prstGeom>
            <a:grpFill/>
            <a:ln>
              <a:solidFill>
                <a:srgbClr val="3C105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929589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rgbClr val="E7E6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D27A3CF-981D-4990-A135-9F6AB9F61EB4}" type="datetimeFigureOut">
              <a:rPr lang="en-GB" smtClean="0"/>
              <a:t>15/05/2025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0B8C59-5D18-4A20-BD93-109233573346}" type="slidenum">
              <a:rPr lang="en-GB" smtClean="0"/>
              <a:t>‹#›</a:t>
            </a:fld>
            <a:endParaRPr lang="en-GB"/>
          </a:p>
        </p:txBody>
      </p:sp>
      <p:cxnSp>
        <p:nvCxnSpPr>
          <p:cNvPr id="9" name="Straight Connector 8"/>
          <p:cNvCxnSpPr/>
          <p:nvPr userDrawn="1"/>
        </p:nvCxnSpPr>
        <p:spPr>
          <a:xfrm>
            <a:off x="354904" y="6268288"/>
            <a:ext cx="11548997" cy="30988"/>
          </a:xfrm>
          <a:prstGeom prst="line">
            <a:avLst/>
          </a:prstGeom>
          <a:solidFill>
            <a:srgbClr val="E7E6DD"/>
          </a:solidFill>
          <a:ln>
            <a:solidFill>
              <a:srgbClr val="3C105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a:xfrm>
            <a:off x="131523" y="6243236"/>
            <a:ext cx="11928954" cy="614764"/>
            <a:chOff x="263046" y="6268288"/>
            <a:chExt cx="11928954" cy="614764"/>
          </a:xfrm>
          <a:solidFill>
            <a:srgbClr val="E7E6DD"/>
          </a:solidFill>
        </p:grpSpPr>
        <p:sp>
          <p:nvSpPr>
            <p:cNvPr id="11" name="Rectangle 10"/>
            <p:cNvSpPr/>
            <p:nvPr userDrawn="1"/>
          </p:nvSpPr>
          <p:spPr>
            <a:xfrm>
              <a:off x="263046" y="6308159"/>
              <a:ext cx="11928954" cy="5748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800" b="1" dirty="0">
                  <a:solidFill>
                    <a:srgbClr val="00B050"/>
                  </a:solidFill>
                  <a:latin typeface="Arial Rounded MT Bold" panose="020F0704030504030204" pitchFamily="34" charset="0"/>
                  <a:cs typeface="Arial" panose="020B0604020202020204" pitchFamily="34" charset="0"/>
                </a:rPr>
                <a:t>#IAM…</a:t>
              </a:r>
              <a:r>
                <a:rPr lang="en-GB" sz="1800" baseline="0" dirty="0">
                  <a:solidFill>
                    <a:srgbClr val="3C1053"/>
                  </a:solidFill>
                  <a:latin typeface="Arial Rounded MT Bold" panose="020F0704030504030204" pitchFamily="34" charset="0"/>
                  <a:cs typeface="Arial" panose="020B0604020202020204" pitchFamily="34" charset="0"/>
                </a:rPr>
                <a:t> A</a:t>
              </a:r>
              <a:r>
                <a:rPr lang="en-GB" sz="1800" b="1" baseline="0" dirty="0">
                  <a:solidFill>
                    <a:srgbClr val="00B050"/>
                  </a:solidFill>
                  <a:latin typeface="Arial Rounded MT Bold" panose="020F0704030504030204" pitchFamily="34" charset="0"/>
                  <a:cs typeface="Arial" panose="020B0604020202020204" pitchFamily="34" charset="0"/>
                </a:rPr>
                <a:t>M</a:t>
              </a:r>
              <a:r>
                <a:rPr lang="en-GB" sz="1800" baseline="0" dirty="0">
                  <a:solidFill>
                    <a:srgbClr val="3C1053"/>
                  </a:solidFill>
                  <a:latin typeface="Arial Rounded MT Bold" panose="020F0704030504030204" pitchFamily="34" charset="0"/>
                  <a:cs typeface="Arial" panose="020B0604020202020204" pitchFamily="34" charset="0"/>
                </a:rPr>
                <a:t>BITIOUS   PR</a:t>
              </a:r>
              <a:r>
                <a:rPr lang="en-GB" sz="1800" b="1" baseline="0" dirty="0">
                  <a:solidFill>
                    <a:srgbClr val="00B050"/>
                  </a:solidFill>
                  <a:latin typeface="Arial Rounded MT Bold" panose="020F0704030504030204" pitchFamily="34" charset="0"/>
                  <a:cs typeface="Arial" panose="020B0604020202020204" pitchFamily="34" charset="0"/>
                </a:rPr>
                <a:t>O</a:t>
              </a:r>
              <a:r>
                <a:rPr lang="en-GB" sz="1800" baseline="0" dirty="0">
                  <a:solidFill>
                    <a:srgbClr val="3C1053"/>
                  </a:solidFill>
                  <a:latin typeface="Arial Rounded MT Bold" panose="020F0704030504030204" pitchFamily="34" charset="0"/>
                  <a:cs typeface="Arial" panose="020B0604020202020204" pitchFamily="34" charset="0"/>
                </a:rPr>
                <a:t>FESSIONAL   INCL</a:t>
              </a:r>
              <a:r>
                <a:rPr lang="en-GB" sz="1800" b="1" baseline="0" dirty="0">
                  <a:solidFill>
                    <a:srgbClr val="00B050"/>
                  </a:solidFill>
                  <a:latin typeface="Arial Rounded MT Bold" panose="020F0704030504030204" pitchFamily="34" charset="0"/>
                  <a:cs typeface="Arial" panose="020B0604020202020204" pitchFamily="34" charset="0"/>
                </a:rPr>
                <a:t>U</a:t>
              </a:r>
              <a:r>
                <a:rPr lang="en-GB" sz="1800" baseline="0" dirty="0">
                  <a:solidFill>
                    <a:srgbClr val="3C1053"/>
                  </a:solidFill>
                  <a:latin typeface="Arial Rounded MT Bold" panose="020F0704030504030204" pitchFamily="34" charset="0"/>
                  <a:cs typeface="Arial" panose="020B0604020202020204" pitchFamily="34" charset="0"/>
                </a:rPr>
                <a:t>SIVE   RESI</a:t>
              </a:r>
              <a:r>
                <a:rPr lang="en-GB" sz="1800" b="1" baseline="0" dirty="0">
                  <a:solidFill>
                    <a:srgbClr val="00B050"/>
                  </a:solidFill>
                  <a:latin typeface="Arial Rounded MT Bold" panose="020F0704030504030204" pitchFamily="34" charset="0"/>
                  <a:cs typeface="Arial" panose="020B0604020202020204" pitchFamily="34" charset="0"/>
                </a:rPr>
                <a:t>L</a:t>
              </a:r>
              <a:r>
                <a:rPr lang="en-GB" sz="1800" baseline="0" dirty="0">
                  <a:solidFill>
                    <a:srgbClr val="3C1053"/>
                  </a:solidFill>
                  <a:latin typeface="Arial Rounded MT Bold" panose="020F0704030504030204" pitchFamily="34" charset="0"/>
                  <a:cs typeface="Arial" panose="020B0604020202020204" pitchFamily="34" charset="0"/>
                </a:rPr>
                <a:t>IENT   CREA</a:t>
              </a:r>
              <a:r>
                <a:rPr lang="en-GB" sz="1800" b="1" baseline="0" dirty="0">
                  <a:solidFill>
                    <a:srgbClr val="00B050"/>
                  </a:solidFill>
                  <a:latin typeface="Arial Rounded MT Bold" panose="020F0704030504030204" pitchFamily="34" charset="0"/>
                  <a:cs typeface="Arial" panose="020B0604020202020204" pitchFamily="34" charset="0"/>
                </a:rPr>
                <a:t>T</a:t>
              </a:r>
              <a:r>
                <a:rPr lang="en-GB" sz="1800" baseline="0" dirty="0">
                  <a:solidFill>
                    <a:srgbClr val="3C1053"/>
                  </a:solidFill>
                  <a:latin typeface="Arial Rounded MT Bold" panose="020F0704030504030204" pitchFamily="34" charset="0"/>
                  <a:cs typeface="Arial" panose="020B0604020202020204" pitchFamily="34" charset="0"/>
                </a:rPr>
                <a:t>IVE   C</a:t>
              </a:r>
              <a:r>
                <a:rPr lang="en-GB" sz="1800" b="1" baseline="0" dirty="0">
                  <a:solidFill>
                    <a:srgbClr val="00B050"/>
                  </a:solidFill>
                  <a:latin typeface="Arial Rounded MT Bold" panose="020F0704030504030204" pitchFamily="34" charset="0"/>
                  <a:cs typeface="Arial" panose="020B0604020202020204" pitchFamily="34" charset="0"/>
                </a:rPr>
                <a:t>O</a:t>
              </a:r>
              <a:r>
                <a:rPr lang="en-GB" sz="1800" baseline="0" dirty="0">
                  <a:solidFill>
                    <a:srgbClr val="3C1053"/>
                  </a:solidFill>
                  <a:latin typeface="Arial Rounded MT Bold" panose="020F0704030504030204" pitchFamily="34" charset="0"/>
                  <a:cs typeface="Arial" panose="020B0604020202020204" pitchFamily="34" charset="0"/>
                </a:rPr>
                <a:t>NFIDENT   I</a:t>
              </a:r>
              <a:r>
                <a:rPr lang="en-GB" sz="1800" b="1" baseline="0" dirty="0">
                  <a:solidFill>
                    <a:srgbClr val="00B050"/>
                  </a:solidFill>
                  <a:latin typeface="Arial Rounded MT Bold" panose="020F0704030504030204" pitchFamily="34" charset="0"/>
                  <a:cs typeface="Arial" panose="020B0604020202020204" pitchFamily="34" charset="0"/>
                </a:rPr>
                <a:t>N</a:t>
              </a:r>
              <a:r>
                <a:rPr lang="en-GB" sz="1800" baseline="0" dirty="0">
                  <a:solidFill>
                    <a:srgbClr val="3C1053"/>
                  </a:solidFill>
                  <a:latin typeface="Arial Rounded MT Bold" panose="020F0704030504030204" pitchFamily="34" charset="0"/>
                  <a:cs typeface="Arial" panose="020B0604020202020204" pitchFamily="34" charset="0"/>
                </a:rPr>
                <a:t>DEPENDENT</a:t>
              </a:r>
              <a:endParaRPr lang="en-GB" sz="1800" dirty="0">
                <a:solidFill>
                  <a:srgbClr val="3C1053"/>
                </a:solidFill>
                <a:latin typeface="Arial Rounded MT Bold" panose="020F0704030504030204" pitchFamily="34" charset="0"/>
                <a:cs typeface="Arial" panose="020B0604020202020204" pitchFamily="34" charset="0"/>
              </a:endParaRPr>
            </a:p>
          </p:txBody>
        </p:sp>
        <p:cxnSp>
          <p:nvCxnSpPr>
            <p:cNvPr id="12" name="Straight Connector 11"/>
            <p:cNvCxnSpPr/>
            <p:nvPr userDrawn="1"/>
          </p:nvCxnSpPr>
          <p:spPr>
            <a:xfrm>
              <a:off x="354904" y="6268288"/>
              <a:ext cx="11548997" cy="30988"/>
            </a:xfrm>
            <a:prstGeom prst="line">
              <a:avLst/>
            </a:prstGeom>
            <a:grpFill/>
            <a:ln>
              <a:solidFill>
                <a:srgbClr val="3C105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7372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2_Comparison">
    <p:bg>
      <p:bgPr>
        <a:solidFill>
          <a:srgbClr val="E7E6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25303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25303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D27A3CF-981D-4990-A135-9F6AB9F61EB4}" type="datetimeFigureOut">
              <a:rPr lang="en-GB" smtClean="0"/>
              <a:t>15/05/2025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0B8C59-5D18-4A20-BD93-109233573346}" type="slidenum">
              <a:rPr lang="en-GB" smtClean="0"/>
              <a:t>‹#›</a:t>
            </a:fld>
            <a:endParaRPr lang="en-GB"/>
          </a:p>
        </p:txBody>
      </p:sp>
      <p:grpSp>
        <p:nvGrpSpPr>
          <p:cNvPr id="15" name="Group 14"/>
          <p:cNvGrpSpPr/>
          <p:nvPr userDrawn="1"/>
        </p:nvGrpSpPr>
        <p:grpSpPr>
          <a:xfrm>
            <a:off x="131523" y="6243236"/>
            <a:ext cx="11928954" cy="614764"/>
            <a:chOff x="263046" y="6268288"/>
            <a:chExt cx="11928954" cy="614764"/>
          </a:xfrm>
          <a:solidFill>
            <a:srgbClr val="E7E6DD"/>
          </a:solidFill>
        </p:grpSpPr>
        <p:sp>
          <p:nvSpPr>
            <p:cNvPr id="16" name="Rectangle 15"/>
            <p:cNvSpPr/>
            <p:nvPr userDrawn="1"/>
          </p:nvSpPr>
          <p:spPr>
            <a:xfrm>
              <a:off x="263046" y="6308159"/>
              <a:ext cx="11928954" cy="5748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800" b="1" dirty="0">
                  <a:solidFill>
                    <a:srgbClr val="00B050"/>
                  </a:solidFill>
                  <a:latin typeface="Arial Rounded MT Bold" panose="020F0704030504030204" pitchFamily="34" charset="0"/>
                  <a:cs typeface="Arial" panose="020B0604020202020204" pitchFamily="34" charset="0"/>
                </a:rPr>
                <a:t>#IAM…</a:t>
              </a:r>
              <a:r>
                <a:rPr lang="en-GB" sz="1800" baseline="0" dirty="0">
                  <a:solidFill>
                    <a:srgbClr val="3C1053"/>
                  </a:solidFill>
                  <a:latin typeface="Arial Rounded MT Bold" panose="020F0704030504030204" pitchFamily="34" charset="0"/>
                  <a:cs typeface="Arial" panose="020B0604020202020204" pitchFamily="34" charset="0"/>
                </a:rPr>
                <a:t> A</a:t>
              </a:r>
              <a:r>
                <a:rPr lang="en-GB" sz="1800" b="1" baseline="0" dirty="0">
                  <a:solidFill>
                    <a:srgbClr val="00B050"/>
                  </a:solidFill>
                  <a:latin typeface="Arial Rounded MT Bold" panose="020F0704030504030204" pitchFamily="34" charset="0"/>
                  <a:cs typeface="Arial" panose="020B0604020202020204" pitchFamily="34" charset="0"/>
                </a:rPr>
                <a:t>M</a:t>
              </a:r>
              <a:r>
                <a:rPr lang="en-GB" sz="1800" baseline="0" dirty="0">
                  <a:solidFill>
                    <a:srgbClr val="3C1053"/>
                  </a:solidFill>
                  <a:latin typeface="Arial Rounded MT Bold" panose="020F0704030504030204" pitchFamily="34" charset="0"/>
                  <a:cs typeface="Arial" panose="020B0604020202020204" pitchFamily="34" charset="0"/>
                </a:rPr>
                <a:t>BITIOUS   PR</a:t>
              </a:r>
              <a:r>
                <a:rPr lang="en-GB" sz="1800" b="1" baseline="0" dirty="0">
                  <a:solidFill>
                    <a:srgbClr val="00B050"/>
                  </a:solidFill>
                  <a:latin typeface="Arial Rounded MT Bold" panose="020F0704030504030204" pitchFamily="34" charset="0"/>
                  <a:cs typeface="Arial" panose="020B0604020202020204" pitchFamily="34" charset="0"/>
                </a:rPr>
                <a:t>O</a:t>
              </a:r>
              <a:r>
                <a:rPr lang="en-GB" sz="1800" baseline="0" dirty="0">
                  <a:solidFill>
                    <a:srgbClr val="3C1053"/>
                  </a:solidFill>
                  <a:latin typeface="Arial Rounded MT Bold" panose="020F0704030504030204" pitchFamily="34" charset="0"/>
                  <a:cs typeface="Arial" panose="020B0604020202020204" pitchFamily="34" charset="0"/>
                </a:rPr>
                <a:t>FESSIONAL   INCL</a:t>
              </a:r>
              <a:r>
                <a:rPr lang="en-GB" sz="1800" b="1" baseline="0" dirty="0">
                  <a:solidFill>
                    <a:srgbClr val="00B050"/>
                  </a:solidFill>
                  <a:latin typeface="Arial Rounded MT Bold" panose="020F0704030504030204" pitchFamily="34" charset="0"/>
                  <a:cs typeface="Arial" panose="020B0604020202020204" pitchFamily="34" charset="0"/>
                </a:rPr>
                <a:t>U</a:t>
              </a:r>
              <a:r>
                <a:rPr lang="en-GB" sz="1800" baseline="0" dirty="0">
                  <a:solidFill>
                    <a:srgbClr val="3C1053"/>
                  </a:solidFill>
                  <a:latin typeface="Arial Rounded MT Bold" panose="020F0704030504030204" pitchFamily="34" charset="0"/>
                  <a:cs typeface="Arial" panose="020B0604020202020204" pitchFamily="34" charset="0"/>
                </a:rPr>
                <a:t>SIVE   RESI</a:t>
              </a:r>
              <a:r>
                <a:rPr lang="en-GB" sz="1800" b="1" baseline="0" dirty="0">
                  <a:solidFill>
                    <a:srgbClr val="00B050"/>
                  </a:solidFill>
                  <a:latin typeface="Arial Rounded MT Bold" panose="020F0704030504030204" pitchFamily="34" charset="0"/>
                  <a:cs typeface="Arial" panose="020B0604020202020204" pitchFamily="34" charset="0"/>
                </a:rPr>
                <a:t>L</a:t>
              </a:r>
              <a:r>
                <a:rPr lang="en-GB" sz="1800" baseline="0" dirty="0">
                  <a:solidFill>
                    <a:srgbClr val="3C1053"/>
                  </a:solidFill>
                  <a:latin typeface="Arial Rounded MT Bold" panose="020F0704030504030204" pitchFamily="34" charset="0"/>
                  <a:cs typeface="Arial" panose="020B0604020202020204" pitchFamily="34" charset="0"/>
                </a:rPr>
                <a:t>IENT   CREA</a:t>
              </a:r>
              <a:r>
                <a:rPr lang="en-GB" sz="1800" b="1" baseline="0" dirty="0">
                  <a:solidFill>
                    <a:srgbClr val="00B050"/>
                  </a:solidFill>
                  <a:latin typeface="Arial Rounded MT Bold" panose="020F0704030504030204" pitchFamily="34" charset="0"/>
                  <a:cs typeface="Arial" panose="020B0604020202020204" pitchFamily="34" charset="0"/>
                </a:rPr>
                <a:t>T</a:t>
              </a:r>
              <a:r>
                <a:rPr lang="en-GB" sz="1800" baseline="0" dirty="0">
                  <a:solidFill>
                    <a:srgbClr val="3C1053"/>
                  </a:solidFill>
                  <a:latin typeface="Arial Rounded MT Bold" panose="020F0704030504030204" pitchFamily="34" charset="0"/>
                  <a:cs typeface="Arial" panose="020B0604020202020204" pitchFamily="34" charset="0"/>
                </a:rPr>
                <a:t>IVE   C</a:t>
              </a:r>
              <a:r>
                <a:rPr lang="en-GB" sz="1800" b="1" baseline="0" dirty="0">
                  <a:solidFill>
                    <a:srgbClr val="00B050"/>
                  </a:solidFill>
                  <a:latin typeface="Arial Rounded MT Bold" panose="020F0704030504030204" pitchFamily="34" charset="0"/>
                  <a:cs typeface="Arial" panose="020B0604020202020204" pitchFamily="34" charset="0"/>
                </a:rPr>
                <a:t>O</a:t>
              </a:r>
              <a:r>
                <a:rPr lang="en-GB" sz="1800" baseline="0" dirty="0">
                  <a:solidFill>
                    <a:srgbClr val="3C1053"/>
                  </a:solidFill>
                  <a:latin typeface="Arial Rounded MT Bold" panose="020F0704030504030204" pitchFamily="34" charset="0"/>
                  <a:cs typeface="Arial" panose="020B0604020202020204" pitchFamily="34" charset="0"/>
                </a:rPr>
                <a:t>NFIDENT   I</a:t>
              </a:r>
              <a:r>
                <a:rPr lang="en-GB" sz="1800" b="1" baseline="0" dirty="0">
                  <a:solidFill>
                    <a:srgbClr val="00B050"/>
                  </a:solidFill>
                  <a:latin typeface="Arial Rounded MT Bold" panose="020F0704030504030204" pitchFamily="34" charset="0"/>
                  <a:cs typeface="Arial" panose="020B0604020202020204" pitchFamily="34" charset="0"/>
                </a:rPr>
                <a:t>N</a:t>
              </a:r>
              <a:r>
                <a:rPr lang="en-GB" sz="1800" baseline="0" dirty="0">
                  <a:solidFill>
                    <a:srgbClr val="3C1053"/>
                  </a:solidFill>
                  <a:latin typeface="Arial Rounded MT Bold" panose="020F0704030504030204" pitchFamily="34" charset="0"/>
                  <a:cs typeface="Arial" panose="020B0604020202020204" pitchFamily="34" charset="0"/>
                </a:rPr>
                <a:t>DEPENDENT</a:t>
              </a:r>
              <a:endParaRPr lang="en-GB" sz="1800" dirty="0">
                <a:solidFill>
                  <a:srgbClr val="3C1053"/>
                </a:solidFill>
                <a:latin typeface="Arial Rounded MT Bold" panose="020F0704030504030204" pitchFamily="34" charset="0"/>
                <a:cs typeface="Arial" panose="020B0604020202020204" pitchFamily="34" charset="0"/>
              </a:endParaRPr>
            </a:p>
          </p:txBody>
        </p:sp>
        <p:cxnSp>
          <p:nvCxnSpPr>
            <p:cNvPr id="17" name="Straight Connector 16"/>
            <p:cNvCxnSpPr/>
            <p:nvPr userDrawn="1"/>
          </p:nvCxnSpPr>
          <p:spPr>
            <a:xfrm>
              <a:off x="354904" y="6268288"/>
              <a:ext cx="11548997" cy="30988"/>
            </a:xfrm>
            <a:prstGeom prst="line">
              <a:avLst/>
            </a:prstGeom>
            <a:grpFill/>
            <a:ln>
              <a:solidFill>
                <a:srgbClr val="3C105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7247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2_Title Only">
    <p:bg>
      <p:bgPr>
        <a:solidFill>
          <a:srgbClr val="E7E6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D27A3CF-981D-4990-A135-9F6AB9F61EB4}" type="datetimeFigureOut">
              <a:rPr lang="en-GB" smtClean="0"/>
              <a:t>15/05/2025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0B8C59-5D18-4A20-BD93-109233573346}" type="slidenum">
              <a:rPr lang="en-GB" smtClean="0"/>
              <a:t>‹#›</a:t>
            </a:fld>
            <a:endParaRPr lang="en-GB"/>
          </a:p>
        </p:txBody>
      </p:sp>
      <p:grpSp>
        <p:nvGrpSpPr>
          <p:cNvPr id="11" name="Group 10"/>
          <p:cNvGrpSpPr/>
          <p:nvPr userDrawn="1"/>
        </p:nvGrpSpPr>
        <p:grpSpPr>
          <a:xfrm>
            <a:off x="131523" y="6243236"/>
            <a:ext cx="11928954" cy="614764"/>
            <a:chOff x="263046" y="6268288"/>
            <a:chExt cx="11928954" cy="614764"/>
          </a:xfrm>
          <a:solidFill>
            <a:srgbClr val="E7E6DD"/>
          </a:solidFill>
        </p:grpSpPr>
        <p:sp>
          <p:nvSpPr>
            <p:cNvPr id="12" name="Rectangle 11"/>
            <p:cNvSpPr/>
            <p:nvPr userDrawn="1"/>
          </p:nvSpPr>
          <p:spPr>
            <a:xfrm>
              <a:off x="263046" y="6308159"/>
              <a:ext cx="11928954" cy="5748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800" b="1" dirty="0">
                  <a:solidFill>
                    <a:srgbClr val="00B050"/>
                  </a:solidFill>
                  <a:latin typeface="Arial Rounded MT Bold" panose="020F0704030504030204" pitchFamily="34" charset="0"/>
                  <a:cs typeface="Arial" panose="020B0604020202020204" pitchFamily="34" charset="0"/>
                </a:rPr>
                <a:t>#IAM…</a:t>
              </a:r>
              <a:r>
                <a:rPr lang="en-GB" sz="1800" baseline="0" dirty="0">
                  <a:solidFill>
                    <a:srgbClr val="3C1053"/>
                  </a:solidFill>
                  <a:latin typeface="Arial Rounded MT Bold" panose="020F0704030504030204" pitchFamily="34" charset="0"/>
                  <a:cs typeface="Arial" panose="020B0604020202020204" pitchFamily="34" charset="0"/>
                </a:rPr>
                <a:t> A</a:t>
              </a:r>
              <a:r>
                <a:rPr lang="en-GB" sz="1800" b="1" baseline="0" dirty="0">
                  <a:solidFill>
                    <a:srgbClr val="00B050"/>
                  </a:solidFill>
                  <a:latin typeface="Arial Rounded MT Bold" panose="020F0704030504030204" pitchFamily="34" charset="0"/>
                  <a:cs typeface="Arial" panose="020B0604020202020204" pitchFamily="34" charset="0"/>
                </a:rPr>
                <a:t>M</a:t>
              </a:r>
              <a:r>
                <a:rPr lang="en-GB" sz="1800" baseline="0" dirty="0">
                  <a:solidFill>
                    <a:srgbClr val="3C1053"/>
                  </a:solidFill>
                  <a:latin typeface="Arial Rounded MT Bold" panose="020F0704030504030204" pitchFamily="34" charset="0"/>
                  <a:cs typeface="Arial" panose="020B0604020202020204" pitchFamily="34" charset="0"/>
                </a:rPr>
                <a:t>BITIOUS   PR</a:t>
              </a:r>
              <a:r>
                <a:rPr lang="en-GB" sz="1800" b="1" baseline="0" dirty="0">
                  <a:solidFill>
                    <a:srgbClr val="00B050"/>
                  </a:solidFill>
                  <a:latin typeface="Arial Rounded MT Bold" panose="020F0704030504030204" pitchFamily="34" charset="0"/>
                  <a:cs typeface="Arial" panose="020B0604020202020204" pitchFamily="34" charset="0"/>
                </a:rPr>
                <a:t>O</a:t>
              </a:r>
              <a:r>
                <a:rPr lang="en-GB" sz="1800" baseline="0" dirty="0">
                  <a:solidFill>
                    <a:srgbClr val="3C1053"/>
                  </a:solidFill>
                  <a:latin typeface="Arial Rounded MT Bold" panose="020F0704030504030204" pitchFamily="34" charset="0"/>
                  <a:cs typeface="Arial" panose="020B0604020202020204" pitchFamily="34" charset="0"/>
                </a:rPr>
                <a:t>FESSIONAL   INCL</a:t>
              </a:r>
              <a:r>
                <a:rPr lang="en-GB" sz="1800" b="1" baseline="0" dirty="0">
                  <a:solidFill>
                    <a:srgbClr val="00B050"/>
                  </a:solidFill>
                  <a:latin typeface="Arial Rounded MT Bold" panose="020F0704030504030204" pitchFamily="34" charset="0"/>
                  <a:cs typeface="Arial" panose="020B0604020202020204" pitchFamily="34" charset="0"/>
                </a:rPr>
                <a:t>U</a:t>
              </a:r>
              <a:r>
                <a:rPr lang="en-GB" sz="1800" baseline="0" dirty="0">
                  <a:solidFill>
                    <a:srgbClr val="3C1053"/>
                  </a:solidFill>
                  <a:latin typeface="Arial Rounded MT Bold" panose="020F0704030504030204" pitchFamily="34" charset="0"/>
                  <a:cs typeface="Arial" panose="020B0604020202020204" pitchFamily="34" charset="0"/>
                </a:rPr>
                <a:t>SIVE   RESI</a:t>
              </a:r>
              <a:r>
                <a:rPr lang="en-GB" sz="1800" b="1" baseline="0" dirty="0">
                  <a:solidFill>
                    <a:srgbClr val="00B050"/>
                  </a:solidFill>
                  <a:latin typeface="Arial Rounded MT Bold" panose="020F0704030504030204" pitchFamily="34" charset="0"/>
                  <a:cs typeface="Arial" panose="020B0604020202020204" pitchFamily="34" charset="0"/>
                </a:rPr>
                <a:t>L</a:t>
              </a:r>
              <a:r>
                <a:rPr lang="en-GB" sz="1800" baseline="0" dirty="0">
                  <a:solidFill>
                    <a:srgbClr val="3C1053"/>
                  </a:solidFill>
                  <a:latin typeface="Arial Rounded MT Bold" panose="020F0704030504030204" pitchFamily="34" charset="0"/>
                  <a:cs typeface="Arial" panose="020B0604020202020204" pitchFamily="34" charset="0"/>
                </a:rPr>
                <a:t>IENT   CREA</a:t>
              </a:r>
              <a:r>
                <a:rPr lang="en-GB" sz="1800" b="1" baseline="0" dirty="0">
                  <a:solidFill>
                    <a:srgbClr val="00B050"/>
                  </a:solidFill>
                  <a:latin typeface="Arial Rounded MT Bold" panose="020F0704030504030204" pitchFamily="34" charset="0"/>
                  <a:cs typeface="Arial" panose="020B0604020202020204" pitchFamily="34" charset="0"/>
                </a:rPr>
                <a:t>T</a:t>
              </a:r>
              <a:r>
                <a:rPr lang="en-GB" sz="1800" baseline="0" dirty="0">
                  <a:solidFill>
                    <a:srgbClr val="3C1053"/>
                  </a:solidFill>
                  <a:latin typeface="Arial Rounded MT Bold" panose="020F0704030504030204" pitchFamily="34" charset="0"/>
                  <a:cs typeface="Arial" panose="020B0604020202020204" pitchFamily="34" charset="0"/>
                </a:rPr>
                <a:t>IVE   C</a:t>
              </a:r>
              <a:r>
                <a:rPr lang="en-GB" sz="1800" b="1" baseline="0" dirty="0">
                  <a:solidFill>
                    <a:srgbClr val="00B050"/>
                  </a:solidFill>
                  <a:latin typeface="Arial Rounded MT Bold" panose="020F0704030504030204" pitchFamily="34" charset="0"/>
                  <a:cs typeface="Arial" panose="020B0604020202020204" pitchFamily="34" charset="0"/>
                </a:rPr>
                <a:t>O</a:t>
              </a:r>
              <a:r>
                <a:rPr lang="en-GB" sz="1800" baseline="0" dirty="0">
                  <a:solidFill>
                    <a:srgbClr val="3C1053"/>
                  </a:solidFill>
                  <a:latin typeface="Arial Rounded MT Bold" panose="020F0704030504030204" pitchFamily="34" charset="0"/>
                  <a:cs typeface="Arial" panose="020B0604020202020204" pitchFamily="34" charset="0"/>
                </a:rPr>
                <a:t>NFIDENT   I</a:t>
              </a:r>
              <a:r>
                <a:rPr lang="en-GB" sz="1800" b="1" baseline="0" dirty="0">
                  <a:solidFill>
                    <a:srgbClr val="00B050"/>
                  </a:solidFill>
                  <a:latin typeface="Arial Rounded MT Bold" panose="020F0704030504030204" pitchFamily="34" charset="0"/>
                  <a:cs typeface="Arial" panose="020B0604020202020204" pitchFamily="34" charset="0"/>
                </a:rPr>
                <a:t>N</a:t>
              </a:r>
              <a:r>
                <a:rPr lang="en-GB" sz="1800" baseline="0" dirty="0">
                  <a:solidFill>
                    <a:srgbClr val="3C1053"/>
                  </a:solidFill>
                  <a:latin typeface="Arial Rounded MT Bold" panose="020F0704030504030204" pitchFamily="34" charset="0"/>
                  <a:cs typeface="Arial" panose="020B0604020202020204" pitchFamily="34" charset="0"/>
                </a:rPr>
                <a:t>DEPENDENT</a:t>
              </a:r>
              <a:endParaRPr lang="en-GB" sz="1800" dirty="0">
                <a:solidFill>
                  <a:srgbClr val="3C1053"/>
                </a:solidFill>
                <a:latin typeface="Arial Rounded MT Bold" panose="020F0704030504030204" pitchFamily="34" charset="0"/>
                <a:cs typeface="Arial" panose="020B0604020202020204" pitchFamily="34" charset="0"/>
              </a:endParaRPr>
            </a:p>
          </p:txBody>
        </p:sp>
        <p:cxnSp>
          <p:nvCxnSpPr>
            <p:cNvPr id="13" name="Straight Connector 12"/>
            <p:cNvCxnSpPr/>
            <p:nvPr userDrawn="1"/>
          </p:nvCxnSpPr>
          <p:spPr>
            <a:xfrm>
              <a:off x="354904" y="6268288"/>
              <a:ext cx="11548997" cy="30988"/>
            </a:xfrm>
            <a:prstGeom prst="line">
              <a:avLst/>
            </a:prstGeom>
            <a:grpFill/>
            <a:ln>
              <a:solidFill>
                <a:srgbClr val="3C105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082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2_Blank">
    <p:bg>
      <p:bgPr>
        <a:solidFill>
          <a:srgbClr val="E7E6DD"/>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7A3CF-981D-4990-A135-9F6AB9F61EB4}" type="datetimeFigureOut">
              <a:rPr lang="en-GB" smtClean="0"/>
              <a:t>15/05/2025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0B8C59-5D18-4A20-BD93-109233573346}" type="slidenum">
              <a:rPr lang="en-GB" smtClean="0"/>
              <a:t>‹#›</a:t>
            </a:fld>
            <a:endParaRPr lang="en-GB"/>
          </a:p>
        </p:txBody>
      </p:sp>
      <p:grpSp>
        <p:nvGrpSpPr>
          <p:cNvPr id="10" name="Group 9"/>
          <p:cNvGrpSpPr/>
          <p:nvPr userDrawn="1"/>
        </p:nvGrpSpPr>
        <p:grpSpPr>
          <a:xfrm>
            <a:off x="131523" y="6243236"/>
            <a:ext cx="11928954" cy="614764"/>
            <a:chOff x="263046" y="6268288"/>
            <a:chExt cx="11928954" cy="614764"/>
          </a:xfrm>
          <a:solidFill>
            <a:srgbClr val="E7E6DD"/>
          </a:solidFill>
        </p:grpSpPr>
        <p:sp>
          <p:nvSpPr>
            <p:cNvPr id="11" name="Rectangle 10"/>
            <p:cNvSpPr/>
            <p:nvPr userDrawn="1"/>
          </p:nvSpPr>
          <p:spPr>
            <a:xfrm>
              <a:off x="263046" y="6308159"/>
              <a:ext cx="11928954" cy="5748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800" b="1" dirty="0">
                  <a:solidFill>
                    <a:srgbClr val="00B050"/>
                  </a:solidFill>
                  <a:latin typeface="Arial Rounded MT Bold" panose="020F0704030504030204" pitchFamily="34" charset="0"/>
                  <a:cs typeface="Arial" panose="020B0604020202020204" pitchFamily="34" charset="0"/>
                </a:rPr>
                <a:t>#IAM…</a:t>
              </a:r>
              <a:r>
                <a:rPr lang="en-GB" sz="1800" baseline="0" dirty="0">
                  <a:solidFill>
                    <a:srgbClr val="3C1053"/>
                  </a:solidFill>
                  <a:latin typeface="Arial Rounded MT Bold" panose="020F0704030504030204" pitchFamily="34" charset="0"/>
                  <a:cs typeface="Arial" panose="020B0604020202020204" pitchFamily="34" charset="0"/>
                </a:rPr>
                <a:t> A</a:t>
              </a:r>
              <a:r>
                <a:rPr lang="en-GB" sz="1800" b="1" baseline="0" dirty="0">
                  <a:solidFill>
                    <a:srgbClr val="00B050"/>
                  </a:solidFill>
                  <a:latin typeface="Arial Rounded MT Bold" panose="020F0704030504030204" pitchFamily="34" charset="0"/>
                  <a:cs typeface="Arial" panose="020B0604020202020204" pitchFamily="34" charset="0"/>
                </a:rPr>
                <a:t>M</a:t>
              </a:r>
              <a:r>
                <a:rPr lang="en-GB" sz="1800" baseline="0" dirty="0">
                  <a:solidFill>
                    <a:srgbClr val="3C1053"/>
                  </a:solidFill>
                  <a:latin typeface="Arial Rounded MT Bold" panose="020F0704030504030204" pitchFamily="34" charset="0"/>
                  <a:cs typeface="Arial" panose="020B0604020202020204" pitchFamily="34" charset="0"/>
                </a:rPr>
                <a:t>BITIOUS   PR</a:t>
              </a:r>
              <a:r>
                <a:rPr lang="en-GB" sz="1800" b="1" baseline="0" dirty="0">
                  <a:solidFill>
                    <a:srgbClr val="00B050"/>
                  </a:solidFill>
                  <a:latin typeface="Arial Rounded MT Bold" panose="020F0704030504030204" pitchFamily="34" charset="0"/>
                  <a:cs typeface="Arial" panose="020B0604020202020204" pitchFamily="34" charset="0"/>
                </a:rPr>
                <a:t>O</a:t>
              </a:r>
              <a:r>
                <a:rPr lang="en-GB" sz="1800" baseline="0" dirty="0">
                  <a:solidFill>
                    <a:srgbClr val="3C1053"/>
                  </a:solidFill>
                  <a:latin typeface="Arial Rounded MT Bold" panose="020F0704030504030204" pitchFamily="34" charset="0"/>
                  <a:cs typeface="Arial" panose="020B0604020202020204" pitchFamily="34" charset="0"/>
                </a:rPr>
                <a:t>FESSIONAL   INCL</a:t>
              </a:r>
              <a:r>
                <a:rPr lang="en-GB" sz="1800" b="1" baseline="0" dirty="0">
                  <a:solidFill>
                    <a:srgbClr val="00B050"/>
                  </a:solidFill>
                  <a:latin typeface="Arial Rounded MT Bold" panose="020F0704030504030204" pitchFamily="34" charset="0"/>
                  <a:cs typeface="Arial" panose="020B0604020202020204" pitchFamily="34" charset="0"/>
                </a:rPr>
                <a:t>U</a:t>
              </a:r>
              <a:r>
                <a:rPr lang="en-GB" sz="1800" baseline="0" dirty="0">
                  <a:solidFill>
                    <a:srgbClr val="3C1053"/>
                  </a:solidFill>
                  <a:latin typeface="Arial Rounded MT Bold" panose="020F0704030504030204" pitchFamily="34" charset="0"/>
                  <a:cs typeface="Arial" panose="020B0604020202020204" pitchFamily="34" charset="0"/>
                </a:rPr>
                <a:t>SIVE   RESI</a:t>
              </a:r>
              <a:r>
                <a:rPr lang="en-GB" sz="1800" b="1" baseline="0" dirty="0">
                  <a:solidFill>
                    <a:srgbClr val="00B050"/>
                  </a:solidFill>
                  <a:latin typeface="Arial Rounded MT Bold" panose="020F0704030504030204" pitchFamily="34" charset="0"/>
                  <a:cs typeface="Arial" panose="020B0604020202020204" pitchFamily="34" charset="0"/>
                </a:rPr>
                <a:t>L</a:t>
              </a:r>
              <a:r>
                <a:rPr lang="en-GB" sz="1800" baseline="0" dirty="0">
                  <a:solidFill>
                    <a:srgbClr val="3C1053"/>
                  </a:solidFill>
                  <a:latin typeface="Arial Rounded MT Bold" panose="020F0704030504030204" pitchFamily="34" charset="0"/>
                  <a:cs typeface="Arial" panose="020B0604020202020204" pitchFamily="34" charset="0"/>
                </a:rPr>
                <a:t>IENT   CREA</a:t>
              </a:r>
              <a:r>
                <a:rPr lang="en-GB" sz="1800" b="1" baseline="0" dirty="0">
                  <a:solidFill>
                    <a:srgbClr val="00B050"/>
                  </a:solidFill>
                  <a:latin typeface="Arial Rounded MT Bold" panose="020F0704030504030204" pitchFamily="34" charset="0"/>
                  <a:cs typeface="Arial" panose="020B0604020202020204" pitchFamily="34" charset="0"/>
                </a:rPr>
                <a:t>T</a:t>
              </a:r>
              <a:r>
                <a:rPr lang="en-GB" sz="1800" baseline="0" dirty="0">
                  <a:solidFill>
                    <a:srgbClr val="3C1053"/>
                  </a:solidFill>
                  <a:latin typeface="Arial Rounded MT Bold" panose="020F0704030504030204" pitchFamily="34" charset="0"/>
                  <a:cs typeface="Arial" panose="020B0604020202020204" pitchFamily="34" charset="0"/>
                </a:rPr>
                <a:t>IVE   C</a:t>
              </a:r>
              <a:r>
                <a:rPr lang="en-GB" sz="1800" b="1" baseline="0" dirty="0">
                  <a:solidFill>
                    <a:srgbClr val="00B050"/>
                  </a:solidFill>
                  <a:latin typeface="Arial Rounded MT Bold" panose="020F0704030504030204" pitchFamily="34" charset="0"/>
                  <a:cs typeface="Arial" panose="020B0604020202020204" pitchFamily="34" charset="0"/>
                </a:rPr>
                <a:t>O</a:t>
              </a:r>
              <a:r>
                <a:rPr lang="en-GB" sz="1800" baseline="0" dirty="0">
                  <a:solidFill>
                    <a:srgbClr val="3C1053"/>
                  </a:solidFill>
                  <a:latin typeface="Arial Rounded MT Bold" panose="020F0704030504030204" pitchFamily="34" charset="0"/>
                  <a:cs typeface="Arial" panose="020B0604020202020204" pitchFamily="34" charset="0"/>
                </a:rPr>
                <a:t>NFIDENT   I</a:t>
              </a:r>
              <a:r>
                <a:rPr lang="en-GB" sz="1800" b="1" baseline="0" dirty="0">
                  <a:solidFill>
                    <a:srgbClr val="00B050"/>
                  </a:solidFill>
                  <a:latin typeface="Arial Rounded MT Bold" panose="020F0704030504030204" pitchFamily="34" charset="0"/>
                  <a:cs typeface="Arial" panose="020B0604020202020204" pitchFamily="34" charset="0"/>
                </a:rPr>
                <a:t>N</a:t>
              </a:r>
              <a:r>
                <a:rPr lang="en-GB" sz="1800" baseline="0" dirty="0">
                  <a:solidFill>
                    <a:srgbClr val="3C1053"/>
                  </a:solidFill>
                  <a:latin typeface="Arial Rounded MT Bold" panose="020F0704030504030204" pitchFamily="34" charset="0"/>
                  <a:cs typeface="Arial" panose="020B0604020202020204" pitchFamily="34" charset="0"/>
                </a:rPr>
                <a:t>DEPENDENT</a:t>
              </a:r>
              <a:endParaRPr lang="en-GB" sz="1800" dirty="0">
                <a:solidFill>
                  <a:srgbClr val="3C1053"/>
                </a:solidFill>
                <a:latin typeface="Arial Rounded MT Bold" panose="020F0704030504030204" pitchFamily="34" charset="0"/>
                <a:cs typeface="Arial" panose="020B0604020202020204" pitchFamily="34" charset="0"/>
              </a:endParaRPr>
            </a:p>
          </p:txBody>
        </p:sp>
        <p:cxnSp>
          <p:nvCxnSpPr>
            <p:cNvPr id="12" name="Straight Connector 11"/>
            <p:cNvCxnSpPr/>
            <p:nvPr userDrawn="1"/>
          </p:nvCxnSpPr>
          <p:spPr>
            <a:xfrm>
              <a:off x="354904" y="6268288"/>
              <a:ext cx="11548997" cy="30988"/>
            </a:xfrm>
            <a:prstGeom prst="line">
              <a:avLst/>
            </a:prstGeom>
            <a:grpFill/>
            <a:ln>
              <a:solidFill>
                <a:srgbClr val="3C105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13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bg>
      <p:bgPr>
        <a:solidFill>
          <a:srgbClr val="E7E6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27A3CF-981D-4990-A135-9F6AB9F61EB4}" type="datetimeFigureOut">
              <a:rPr lang="en-GB" smtClean="0"/>
              <a:t>15/05/2025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0B8C59-5D18-4A20-BD93-109233573346}" type="slidenum">
              <a:rPr lang="en-GB" smtClean="0"/>
              <a:t>‹#›</a:t>
            </a:fld>
            <a:endParaRPr lang="en-GB"/>
          </a:p>
        </p:txBody>
      </p:sp>
      <p:grpSp>
        <p:nvGrpSpPr>
          <p:cNvPr id="13" name="Group 12"/>
          <p:cNvGrpSpPr/>
          <p:nvPr userDrawn="1"/>
        </p:nvGrpSpPr>
        <p:grpSpPr>
          <a:xfrm>
            <a:off x="131523" y="6243236"/>
            <a:ext cx="11928954" cy="614764"/>
            <a:chOff x="263046" y="6268288"/>
            <a:chExt cx="11928954" cy="614764"/>
          </a:xfrm>
          <a:solidFill>
            <a:srgbClr val="E7E6DD"/>
          </a:solidFill>
        </p:grpSpPr>
        <p:sp>
          <p:nvSpPr>
            <p:cNvPr id="14" name="Rectangle 13"/>
            <p:cNvSpPr/>
            <p:nvPr userDrawn="1"/>
          </p:nvSpPr>
          <p:spPr>
            <a:xfrm>
              <a:off x="263046" y="6308159"/>
              <a:ext cx="11928954" cy="5748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800" b="1" dirty="0">
                  <a:solidFill>
                    <a:srgbClr val="00B050"/>
                  </a:solidFill>
                  <a:latin typeface="Arial Rounded MT Bold" panose="020F0704030504030204" pitchFamily="34" charset="0"/>
                  <a:cs typeface="Arial" panose="020B0604020202020204" pitchFamily="34" charset="0"/>
                </a:rPr>
                <a:t>#IAM…</a:t>
              </a:r>
              <a:r>
                <a:rPr lang="en-GB" sz="1800" baseline="0" dirty="0">
                  <a:solidFill>
                    <a:srgbClr val="3C1053"/>
                  </a:solidFill>
                  <a:latin typeface="Arial Rounded MT Bold" panose="020F0704030504030204" pitchFamily="34" charset="0"/>
                  <a:cs typeface="Arial" panose="020B0604020202020204" pitchFamily="34" charset="0"/>
                </a:rPr>
                <a:t> A</a:t>
              </a:r>
              <a:r>
                <a:rPr lang="en-GB" sz="1800" b="1" baseline="0" dirty="0">
                  <a:solidFill>
                    <a:srgbClr val="00B050"/>
                  </a:solidFill>
                  <a:latin typeface="Arial Rounded MT Bold" panose="020F0704030504030204" pitchFamily="34" charset="0"/>
                  <a:cs typeface="Arial" panose="020B0604020202020204" pitchFamily="34" charset="0"/>
                </a:rPr>
                <a:t>M</a:t>
              </a:r>
              <a:r>
                <a:rPr lang="en-GB" sz="1800" baseline="0" dirty="0">
                  <a:solidFill>
                    <a:srgbClr val="3C1053"/>
                  </a:solidFill>
                  <a:latin typeface="Arial Rounded MT Bold" panose="020F0704030504030204" pitchFamily="34" charset="0"/>
                  <a:cs typeface="Arial" panose="020B0604020202020204" pitchFamily="34" charset="0"/>
                </a:rPr>
                <a:t>BITIOUS   PR</a:t>
              </a:r>
              <a:r>
                <a:rPr lang="en-GB" sz="1800" b="1" baseline="0" dirty="0">
                  <a:solidFill>
                    <a:srgbClr val="00B050"/>
                  </a:solidFill>
                  <a:latin typeface="Arial Rounded MT Bold" panose="020F0704030504030204" pitchFamily="34" charset="0"/>
                  <a:cs typeface="Arial" panose="020B0604020202020204" pitchFamily="34" charset="0"/>
                </a:rPr>
                <a:t>O</a:t>
              </a:r>
              <a:r>
                <a:rPr lang="en-GB" sz="1800" baseline="0" dirty="0">
                  <a:solidFill>
                    <a:srgbClr val="3C1053"/>
                  </a:solidFill>
                  <a:latin typeface="Arial Rounded MT Bold" panose="020F0704030504030204" pitchFamily="34" charset="0"/>
                  <a:cs typeface="Arial" panose="020B0604020202020204" pitchFamily="34" charset="0"/>
                </a:rPr>
                <a:t>FESSIONAL   INCL</a:t>
              </a:r>
              <a:r>
                <a:rPr lang="en-GB" sz="1800" b="1" baseline="0" dirty="0">
                  <a:solidFill>
                    <a:srgbClr val="00B050"/>
                  </a:solidFill>
                  <a:latin typeface="Arial Rounded MT Bold" panose="020F0704030504030204" pitchFamily="34" charset="0"/>
                  <a:cs typeface="Arial" panose="020B0604020202020204" pitchFamily="34" charset="0"/>
                </a:rPr>
                <a:t>U</a:t>
              </a:r>
              <a:r>
                <a:rPr lang="en-GB" sz="1800" baseline="0" dirty="0">
                  <a:solidFill>
                    <a:srgbClr val="3C1053"/>
                  </a:solidFill>
                  <a:latin typeface="Arial Rounded MT Bold" panose="020F0704030504030204" pitchFamily="34" charset="0"/>
                  <a:cs typeface="Arial" panose="020B0604020202020204" pitchFamily="34" charset="0"/>
                </a:rPr>
                <a:t>SIVE   RESI</a:t>
              </a:r>
              <a:r>
                <a:rPr lang="en-GB" sz="1800" b="1" baseline="0" dirty="0">
                  <a:solidFill>
                    <a:srgbClr val="00B050"/>
                  </a:solidFill>
                  <a:latin typeface="Arial Rounded MT Bold" panose="020F0704030504030204" pitchFamily="34" charset="0"/>
                  <a:cs typeface="Arial" panose="020B0604020202020204" pitchFamily="34" charset="0"/>
                </a:rPr>
                <a:t>L</a:t>
              </a:r>
              <a:r>
                <a:rPr lang="en-GB" sz="1800" baseline="0" dirty="0">
                  <a:solidFill>
                    <a:srgbClr val="3C1053"/>
                  </a:solidFill>
                  <a:latin typeface="Arial Rounded MT Bold" panose="020F0704030504030204" pitchFamily="34" charset="0"/>
                  <a:cs typeface="Arial" panose="020B0604020202020204" pitchFamily="34" charset="0"/>
                </a:rPr>
                <a:t>IENT   CREA</a:t>
              </a:r>
              <a:r>
                <a:rPr lang="en-GB" sz="1800" b="1" baseline="0" dirty="0">
                  <a:solidFill>
                    <a:srgbClr val="00B050"/>
                  </a:solidFill>
                  <a:latin typeface="Arial Rounded MT Bold" panose="020F0704030504030204" pitchFamily="34" charset="0"/>
                  <a:cs typeface="Arial" panose="020B0604020202020204" pitchFamily="34" charset="0"/>
                </a:rPr>
                <a:t>T</a:t>
              </a:r>
              <a:r>
                <a:rPr lang="en-GB" sz="1800" baseline="0" dirty="0">
                  <a:solidFill>
                    <a:srgbClr val="3C1053"/>
                  </a:solidFill>
                  <a:latin typeface="Arial Rounded MT Bold" panose="020F0704030504030204" pitchFamily="34" charset="0"/>
                  <a:cs typeface="Arial" panose="020B0604020202020204" pitchFamily="34" charset="0"/>
                </a:rPr>
                <a:t>IVE   C</a:t>
              </a:r>
              <a:r>
                <a:rPr lang="en-GB" sz="1800" b="1" baseline="0" dirty="0">
                  <a:solidFill>
                    <a:srgbClr val="00B050"/>
                  </a:solidFill>
                  <a:latin typeface="Arial Rounded MT Bold" panose="020F0704030504030204" pitchFamily="34" charset="0"/>
                  <a:cs typeface="Arial" panose="020B0604020202020204" pitchFamily="34" charset="0"/>
                </a:rPr>
                <a:t>O</a:t>
              </a:r>
              <a:r>
                <a:rPr lang="en-GB" sz="1800" baseline="0" dirty="0">
                  <a:solidFill>
                    <a:srgbClr val="3C1053"/>
                  </a:solidFill>
                  <a:latin typeface="Arial Rounded MT Bold" panose="020F0704030504030204" pitchFamily="34" charset="0"/>
                  <a:cs typeface="Arial" panose="020B0604020202020204" pitchFamily="34" charset="0"/>
                </a:rPr>
                <a:t>NFIDENT   I</a:t>
              </a:r>
              <a:r>
                <a:rPr lang="en-GB" sz="1800" b="1" baseline="0" dirty="0">
                  <a:solidFill>
                    <a:srgbClr val="00B050"/>
                  </a:solidFill>
                  <a:latin typeface="Arial Rounded MT Bold" panose="020F0704030504030204" pitchFamily="34" charset="0"/>
                  <a:cs typeface="Arial" panose="020B0604020202020204" pitchFamily="34" charset="0"/>
                </a:rPr>
                <a:t>N</a:t>
              </a:r>
              <a:r>
                <a:rPr lang="en-GB" sz="1800" baseline="0" dirty="0">
                  <a:solidFill>
                    <a:srgbClr val="3C1053"/>
                  </a:solidFill>
                  <a:latin typeface="Arial Rounded MT Bold" panose="020F0704030504030204" pitchFamily="34" charset="0"/>
                  <a:cs typeface="Arial" panose="020B0604020202020204" pitchFamily="34" charset="0"/>
                </a:rPr>
                <a:t>DEPENDENT</a:t>
              </a:r>
              <a:endParaRPr lang="en-GB" sz="1800" dirty="0">
                <a:solidFill>
                  <a:srgbClr val="3C1053"/>
                </a:solidFill>
                <a:latin typeface="Arial Rounded MT Bold" panose="020F0704030504030204" pitchFamily="34" charset="0"/>
                <a:cs typeface="Arial" panose="020B0604020202020204" pitchFamily="34" charset="0"/>
              </a:endParaRPr>
            </a:p>
          </p:txBody>
        </p:sp>
        <p:cxnSp>
          <p:nvCxnSpPr>
            <p:cNvPr id="15" name="Straight Connector 14"/>
            <p:cNvCxnSpPr/>
            <p:nvPr userDrawn="1"/>
          </p:nvCxnSpPr>
          <p:spPr>
            <a:xfrm>
              <a:off x="354904" y="6268288"/>
              <a:ext cx="11548997" cy="30988"/>
            </a:xfrm>
            <a:prstGeom prst="line">
              <a:avLst/>
            </a:prstGeom>
            <a:grpFill/>
            <a:ln>
              <a:solidFill>
                <a:srgbClr val="3C105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048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6D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7A3CF-981D-4990-A135-9F6AB9F61EB4}" type="datetimeFigureOut">
              <a:rPr lang="en-GB" smtClean="0"/>
              <a:t>15/05/2025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B8C59-5D18-4A20-BD93-109233573346}" type="slidenum">
              <a:rPr lang="en-GB" smtClean="0"/>
              <a:t>‹#›</a:t>
            </a:fld>
            <a:endParaRPr lang="en-GB"/>
          </a:p>
        </p:txBody>
      </p:sp>
      <p:pic>
        <p:nvPicPr>
          <p:cNvPr id="8" name="Picture 7"/>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 y="5217572"/>
            <a:ext cx="12192000" cy="1640428"/>
          </a:xfrm>
          <a:prstGeom prst="rect">
            <a:avLst/>
          </a:prstGeom>
        </p:spPr>
      </p:pic>
    </p:spTree>
    <p:extLst>
      <p:ext uri="{BB962C8B-B14F-4D97-AF65-F5344CB8AC3E}">
        <p14:creationId xmlns:p14="http://schemas.microsoft.com/office/powerpoint/2010/main" val="24949134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9" r:id="rId4"/>
    <p:sldLayoutId id="2147483670" r:id="rId5"/>
    <p:sldLayoutId id="2147483671" r:id="rId6"/>
    <p:sldLayoutId id="2147483672" r:id="rId7"/>
    <p:sldLayoutId id="2147483673" r:id="rId8"/>
    <p:sldLayoutId id="2147483674" r:id="rId9"/>
    <p:sldLayoutId id="2147483675" r:id="rId10"/>
    <p:sldLayoutId id="2147483668" r:id="rId11"/>
    <p:sldLayoutId id="2147483667" r:id="rId12"/>
    <p:sldLayoutId id="2147483650" r:id="rId13"/>
    <p:sldLayoutId id="2147483652" r:id="rId14"/>
    <p:sldLayoutId id="2147483659" r:id="rId15"/>
    <p:sldLayoutId id="2147483653" r:id="rId16"/>
    <p:sldLayoutId id="2147483654" r:id="rId17"/>
    <p:sldLayoutId id="2147483655" r:id="rId18"/>
    <p:sldLayoutId id="2147483656" r:id="rId19"/>
    <p:sldLayoutId id="214748365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15469"/>
            <a:ext cx="9144000" cy="2387600"/>
          </a:xfrm>
        </p:spPr>
        <p:txBody>
          <a:bodyPr/>
          <a:lstStyle/>
          <a:p>
            <a:r>
              <a:rPr lang="en-GB" dirty="0"/>
              <a:t>UCAS – Personal Statements</a:t>
            </a:r>
          </a:p>
        </p:txBody>
      </p:sp>
    </p:spTree>
    <p:extLst>
      <p:ext uri="{BB962C8B-B14F-4D97-AF65-F5344CB8AC3E}">
        <p14:creationId xmlns:p14="http://schemas.microsoft.com/office/powerpoint/2010/main" val="4227575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58585-E3A6-B900-A70F-D20128B215D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6D68265-7C09-19D0-5AB0-1AF6DF61652C}"/>
              </a:ext>
            </a:extLst>
          </p:cNvPr>
          <p:cNvSpPr txBox="1">
            <a:spLocks/>
          </p:cNvSpPr>
          <p:nvPr/>
        </p:nvSpPr>
        <p:spPr>
          <a:xfrm>
            <a:off x="0" y="0"/>
            <a:ext cx="9277236" cy="1186986"/>
          </a:xfrm>
          <a:prstGeom prst="rect">
            <a:avLst/>
          </a:prstGeom>
          <a:solidFill>
            <a:srgbClr val="3C1053"/>
          </a:solidFill>
          <a:ln>
            <a:solidFill>
              <a:srgbClr val="3C1053"/>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GB" sz="32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Q3: what else have you done to prepare outside of </a:t>
            </a:r>
            <a:r>
              <a:rPr lang="en-GB" sz="3200" dirty="0">
                <a:solidFill>
                  <a:schemeClr val="bg1"/>
                </a:solidFill>
                <a:latin typeface="Arial" panose="020B0604020202020204" pitchFamily="34" charset="0"/>
                <a:cs typeface="Arial" panose="020B0604020202020204" pitchFamily="34" charset="0"/>
              </a:rPr>
              <a:t> </a:t>
            </a:r>
            <a:r>
              <a:rPr kumimoji="0" lang="en-GB" sz="32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education, and why are these experiences useful?</a:t>
            </a:r>
          </a:p>
        </p:txBody>
      </p:sp>
      <p:pic>
        <p:nvPicPr>
          <p:cNvPr id="5" name="Picture 4">
            <a:extLst>
              <a:ext uri="{FF2B5EF4-FFF2-40B4-BE49-F238E27FC236}">
                <a16:creationId xmlns:a16="http://schemas.microsoft.com/office/drawing/2014/main" id="{19CF7D98-2530-F64C-35C9-2DD498809F66}"/>
              </a:ext>
            </a:extLst>
          </p:cNvPr>
          <p:cNvPicPr>
            <a:picLocks noChangeAspect="1"/>
          </p:cNvPicPr>
          <p:nvPr/>
        </p:nvPicPr>
        <p:blipFill>
          <a:blip r:embed="rId3"/>
          <a:stretch>
            <a:fillRect/>
          </a:stretch>
        </p:blipFill>
        <p:spPr>
          <a:xfrm>
            <a:off x="9277236" y="0"/>
            <a:ext cx="2914764" cy="1194360"/>
          </a:xfrm>
          <a:prstGeom prst="rect">
            <a:avLst/>
          </a:prstGeom>
        </p:spPr>
      </p:pic>
      <p:pic>
        <p:nvPicPr>
          <p:cNvPr id="3" name="Picture 2">
            <a:extLst>
              <a:ext uri="{FF2B5EF4-FFF2-40B4-BE49-F238E27FC236}">
                <a16:creationId xmlns:a16="http://schemas.microsoft.com/office/drawing/2014/main" id="{60DDE7BE-BAD1-2907-28A2-2212FEFA4A0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8954" y="1720157"/>
            <a:ext cx="10514092" cy="4540316"/>
          </a:xfrm>
          <a:prstGeom prst="rect">
            <a:avLst/>
          </a:prstGeom>
        </p:spPr>
      </p:pic>
      <p:sp>
        <p:nvSpPr>
          <p:cNvPr id="7" name="TextBox 6">
            <a:extLst>
              <a:ext uri="{FF2B5EF4-FFF2-40B4-BE49-F238E27FC236}">
                <a16:creationId xmlns:a16="http://schemas.microsoft.com/office/drawing/2014/main" id="{8229AD2B-8D6D-EDBA-1196-2DB6B90503EB}"/>
              </a:ext>
            </a:extLst>
          </p:cNvPr>
          <p:cNvSpPr txBox="1"/>
          <p:nvPr/>
        </p:nvSpPr>
        <p:spPr>
          <a:xfrm>
            <a:off x="143346" y="1272592"/>
            <a:ext cx="1190530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Examples should be </a:t>
            </a:r>
            <a:r>
              <a:rPr kumimoji="0" lang="en-GB" sz="1800" b="1"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reflective</a:t>
            </a:r>
            <a:r>
              <a:rPr kumimoji="0" lang="en-GB" sz="1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 and </a:t>
            </a:r>
            <a:r>
              <a:rPr kumimoji="0" lang="en-GB" sz="1800" b="1"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demonstrate</a:t>
            </a:r>
            <a:r>
              <a:rPr kumimoji="0" lang="en-GB" sz="1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 further </a:t>
            </a:r>
            <a:r>
              <a:rPr kumimoji="0" lang="en-GB" sz="1800" b="1"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suitability</a:t>
            </a:r>
            <a:r>
              <a:rPr kumimoji="0" lang="en-GB" sz="1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 for your subject or course(s), this could include:</a:t>
            </a:r>
            <a:endPar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4414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7288D6-16AE-06F9-879C-1CDCA58430EC}"/>
              </a:ext>
            </a:extLst>
          </p:cNvPr>
          <p:cNvSpPr txBox="1">
            <a:spLocks/>
          </p:cNvSpPr>
          <p:nvPr/>
        </p:nvSpPr>
        <p:spPr>
          <a:xfrm>
            <a:off x="0" y="0"/>
            <a:ext cx="9277236" cy="1186986"/>
          </a:xfrm>
          <a:prstGeom prst="rect">
            <a:avLst/>
          </a:prstGeom>
          <a:solidFill>
            <a:srgbClr val="3C1053"/>
          </a:solidFill>
          <a:ln>
            <a:solidFill>
              <a:srgbClr val="3C1053"/>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noProof="0" dirty="0">
                <a:solidFill>
                  <a:schemeClr val="bg1"/>
                </a:solidFill>
                <a:latin typeface="Arial" panose="020B0604020202020204" pitchFamily="34" charset="0"/>
                <a:cs typeface="Arial" panose="020B0604020202020204" pitchFamily="34" charset="0"/>
              </a:rPr>
              <a:t>What is the purpose?</a:t>
            </a:r>
          </a:p>
        </p:txBody>
      </p:sp>
      <p:pic>
        <p:nvPicPr>
          <p:cNvPr id="5" name="Picture 4">
            <a:extLst>
              <a:ext uri="{FF2B5EF4-FFF2-40B4-BE49-F238E27FC236}">
                <a16:creationId xmlns:a16="http://schemas.microsoft.com/office/drawing/2014/main" id="{C60384C1-0285-8AED-ABC6-35363ED8C466}"/>
              </a:ext>
            </a:extLst>
          </p:cNvPr>
          <p:cNvPicPr>
            <a:picLocks noChangeAspect="1"/>
          </p:cNvPicPr>
          <p:nvPr/>
        </p:nvPicPr>
        <p:blipFill>
          <a:blip r:embed="rId2"/>
          <a:stretch>
            <a:fillRect/>
          </a:stretch>
        </p:blipFill>
        <p:spPr>
          <a:xfrm>
            <a:off x="9277236" y="0"/>
            <a:ext cx="2914764" cy="1194360"/>
          </a:xfrm>
          <a:prstGeom prst="rect">
            <a:avLst/>
          </a:prstGeom>
        </p:spPr>
      </p:pic>
      <p:sp>
        <p:nvSpPr>
          <p:cNvPr id="25" name="TextBox 24">
            <a:extLst>
              <a:ext uri="{FF2B5EF4-FFF2-40B4-BE49-F238E27FC236}">
                <a16:creationId xmlns:a16="http://schemas.microsoft.com/office/drawing/2014/main" id="{00809BC6-F0FD-CB89-F44A-8F1F97016CBE}"/>
              </a:ext>
            </a:extLst>
          </p:cNvPr>
          <p:cNvSpPr txBox="1"/>
          <p:nvPr/>
        </p:nvSpPr>
        <p:spPr>
          <a:xfrm>
            <a:off x="389610" y="5561616"/>
            <a:ext cx="890693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Remember </a:t>
            </a:r>
            <a:r>
              <a:rPr kumimoji="0" lang="en-GB" sz="400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there's no right or wrong! </a:t>
            </a:r>
          </a:p>
        </p:txBody>
      </p:sp>
      <p:pic>
        <p:nvPicPr>
          <p:cNvPr id="29" name="Picture 28">
            <a:extLst>
              <a:ext uri="{FF2B5EF4-FFF2-40B4-BE49-F238E27FC236}">
                <a16:creationId xmlns:a16="http://schemas.microsoft.com/office/drawing/2014/main" id="{1FBA8D83-D8CB-24B9-CFD9-073369F1F97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29698" y="1289010"/>
            <a:ext cx="10132604" cy="4279980"/>
          </a:xfrm>
          <a:prstGeom prst="rect">
            <a:avLst/>
          </a:prstGeom>
        </p:spPr>
      </p:pic>
    </p:spTree>
    <p:extLst>
      <p:ext uri="{BB962C8B-B14F-4D97-AF65-F5344CB8AC3E}">
        <p14:creationId xmlns:p14="http://schemas.microsoft.com/office/powerpoint/2010/main" val="1474931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BD394-6BE9-CDEE-48B3-0BC6B855710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28E31D7-C788-21D5-9EED-243EEA0196EE}"/>
              </a:ext>
            </a:extLst>
          </p:cNvPr>
          <p:cNvSpPr txBox="1">
            <a:spLocks/>
          </p:cNvSpPr>
          <p:nvPr/>
        </p:nvSpPr>
        <p:spPr>
          <a:xfrm>
            <a:off x="0" y="0"/>
            <a:ext cx="9277236" cy="1186986"/>
          </a:xfrm>
          <a:prstGeom prst="rect">
            <a:avLst/>
          </a:prstGeom>
          <a:solidFill>
            <a:srgbClr val="3C1053"/>
          </a:solidFill>
          <a:ln>
            <a:solidFill>
              <a:srgbClr val="3C1053"/>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GB" sz="44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Format and structure</a:t>
            </a:r>
          </a:p>
        </p:txBody>
      </p:sp>
      <p:pic>
        <p:nvPicPr>
          <p:cNvPr id="5" name="Picture 4">
            <a:extLst>
              <a:ext uri="{FF2B5EF4-FFF2-40B4-BE49-F238E27FC236}">
                <a16:creationId xmlns:a16="http://schemas.microsoft.com/office/drawing/2014/main" id="{C0BEBE30-68AC-6B6C-A6CA-1FC8B3D18956}"/>
              </a:ext>
            </a:extLst>
          </p:cNvPr>
          <p:cNvPicPr>
            <a:picLocks noChangeAspect="1"/>
          </p:cNvPicPr>
          <p:nvPr/>
        </p:nvPicPr>
        <p:blipFill>
          <a:blip r:embed="rId2"/>
          <a:stretch>
            <a:fillRect/>
          </a:stretch>
        </p:blipFill>
        <p:spPr>
          <a:xfrm>
            <a:off x="9277236" y="0"/>
            <a:ext cx="2914764" cy="1194360"/>
          </a:xfrm>
          <a:prstGeom prst="rect">
            <a:avLst/>
          </a:prstGeom>
        </p:spPr>
      </p:pic>
      <p:pic>
        <p:nvPicPr>
          <p:cNvPr id="31" name="Picture 30">
            <a:extLst>
              <a:ext uri="{FF2B5EF4-FFF2-40B4-BE49-F238E27FC236}">
                <a16:creationId xmlns:a16="http://schemas.microsoft.com/office/drawing/2014/main" id="{FDCC7BF1-BF37-32A5-76FA-93388F6753E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3580" y="1751888"/>
            <a:ext cx="11382000" cy="3354224"/>
          </a:xfrm>
          <a:prstGeom prst="rect">
            <a:avLst/>
          </a:prstGeom>
        </p:spPr>
      </p:pic>
    </p:spTree>
    <p:extLst>
      <p:ext uri="{BB962C8B-B14F-4D97-AF65-F5344CB8AC3E}">
        <p14:creationId xmlns:p14="http://schemas.microsoft.com/office/powerpoint/2010/main" val="69678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D89C5-F8B1-E615-A561-97D9BF7575F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162B855-3A9E-126C-6D33-7BF5C9C59948}"/>
              </a:ext>
            </a:extLst>
          </p:cNvPr>
          <p:cNvSpPr txBox="1">
            <a:spLocks/>
          </p:cNvSpPr>
          <p:nvPr/>
        </p:nvSpPr>
        <p:spPr>
          <a:xfrm>
            <a:off x="0" y="0"/>
            <a:ext cx="9277236" cy="1186986"/>
          </a:xfrm>
          <a:prstGeom prst="rect">
            <a:avLst/>
          </a:prstGeom>
          <a:solidFill>
            <a:srgbClr val="3C1053"/>
          </a:solidFill>
          <a:ln>
            <a:solidFill>
              <a:srgbClr val="3C1053"/>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GB" sz="44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What are the questions?</a:t>
            </a:r>
          </a:p>
        </p:txBody>
      </p:sp>
      <p:pic>
        <p:nvPicPr>
          <p:cNvPr id="5" name="Picture 4">
            <a:extLst>
              <a:ext uri="{FF2B5EF4-FFF2-40B4-BE49-F238E27FC236}">
                <a16:creationId xmlns:a16="http://schemas.microsoft.com/office/drawing/2014/main" id="{33F8E493-108B-27AF-8F44-1BBC6677FBE5}"/>
              </a:ext>
            </a:extLst>
          </p:cNvPr>
          <p:cNvPicPr>
            <a:picLocks noChangeAspect="1"/>
          </p:cNvPicPr>
          <p:nvPr/>
        </p:nvPicPr>
        <p:blipFill>
          <a:blip r:embed="rId2"/>
          <a:stretch>
            <a:fillRect/>
          </a:stretch>
        </p:blipFill>
        <p:spPr>
          <a:xfrm>
            <a:off x="9277236" y="0"/>
            <a:ext cx="2914764" cy="1194360"/>
          </a:xfrm>
          <a:prstGeom prst="rect">
            <a:avLst/>
          </a:prstGeom>
        </p:spPr>
      </p:pic>
      <p:pic>
        <p:nvPicPr>
          <p:cNvPr id="3" name="Picture 2">
            <a:extLst>
              <a:ext uri="{FF2B5EF4-FFF2-40B4-BE49-F238E27FC236}">
                <a16:creationId xmlns:a16="http://schemas.microsoft.com/office/drawing/2014/main" id="{B7796871-1F3E-EE6A-15B9-4F570C7520B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1713" y="1482161"/>
            <a:ext cx="9858375" cy="4457700"/>
          </a:xfrm>
          <a:prstGeom prst="rect">
            <a:avLst/>
          </a:prstGeom>
        </p:spPr>
      </p:pic>
    </p:spTree>
    <p:extLst>
      <p:ext uri="{BB962C8B-B14F-4D97-AF65-F5344CB8AC3E}">
        <p14:creationId xmlns:p14="http://schemas.microsoft.com/office/powerpoint/2010/main" val="4201907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668F1-E58D-23E4-BC39-EC9919ECC6B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CA2DED4-849D-DDEA-9DED-6B498AD44911}"/>
              </a:ext>
            </a:extLst>
          </p:cNvPr>
          <p:cNvSpPr txBox="1">
            <a:spLocks/>
          </p:cNvSpPr>
          <p:nvPr/>
        </p:nvSpPr>
        <p:spPr>
          <a:xfrm>
            <a:off x="0" y="0"/>
            <a:ext cx="9277236" cy="1186986"/>
          </a:xfrm>
          <a:prstGeom prst="rect">
            <a:avLst/>
          </a:prstGeom>
          <a:solidFill>
            <a:srgbClr val="3C1053"/>
          </a:solidFill>
          <a:ln>
            <a:solidFill>
              <a:srgbClr val="3C1053"/>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GB" sz="44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Universities &amp; colleges will consider</a:t>
            </a:r>
          </a:p>
        </p:txBody>
      </p:sp>
      <p:pic>
        <p:nvPicPr>
          <p:cNvPr id="5" name="Picture 4">
            <a:extLst>
              <a:ext uri="{FF2B5EF4-FFF2-40B4-BE49-F238E27FC236}">
                <a16:creationId xmlns:a16="http://schemas.microsoft.com/office/drawing/2014/main" id="{111F7D35-BC4C-2057-B2F1-3B43A9DFB273}"/>
              </a:ext>
            </a:extLst>
          </p:cNvPr>
          <p:cNvPicPr>
            <a:picLocks noChangeAspect="1"/>
          </p:cNvPicPr>
          <p:nvPr/>
        </p:nvPicPr>
        <p:blipFill>
          <a:blip r:embed="rId3"/>
          <a:stretch>
            <a:fillRect/>
          </a:stretch>
        </p:blipFill>
        <p:spPr>
          <a:xfrm>
            <a:off x="9277236" y="0"/>
            <a:ext cx="2914764" cy="1194360"/>
          </a:xfrm>
          <a:prstGeom prst="rect">
            <a:avLst/>
          </a:prstGeom>
        </p:spPr>
      </p:pic>
      <p:sp>
        <p:nvSpPr>
          <p:cNvPr id="2" name="Content Placeholder 9">
            <a:extLst>
              <a:ext uri="{FF2B5EF4-FFF2-40B4-BE49-F238E27FC236}">
                <a16:creationId xmlns:a16="http://schemas.microsoft.com/office/drawing/2014/main" id="{21BC5E12-F98E-627F-6D90-A5D0C3EA7418}"/>
              </a:ext>
            </a:extLst>
          </p:cNvPr>
          <p:cNvSpPr txBox="1">
            <a:spLocks/>
          </p:cNvSpPr>
          <p:nvPr/>
        </p:nvSpPr>
        <p:spPr>
          <a:xfrm>
            <a:off x="657995" y="1875480"/>
            <a:ext cx="6828119" cy="2482731"/>
          </a:xfrm>
          <a:prstGeom prst="rect">
            <a:avLst/>
          </a:prstGeom>
          <a:ln>
            <a:noFill/>
          </a:ln>
        </p:spPr>
        <p:txBody>
          <a:bodyPr vert="horz" wrap="square" lIns="0" tIns="0" rIns="0" bIns="0" rtlCol="0">
            <a:spAutoFit/>
          </a:bodyPr>
          <a:lstStyle>
            <a:lvl1pPr marL="171450" indent="-171450" algn="l" defTabSz="685800" rtl="0" eaLnBrk="1" latinLnBrk="0" hangingPunct="1">
              <a:lnSpc>
                <a:spcPct val="100000"/>
              </a:lnSpc>
              <a:spcBef>
                <a:spcPts val="750"/>
              </a:spcBef>
              <a:buClr>
                <a:schemeClr val="accent6"/>
              </a:buClr>
              <a:buFont typeface="Wingdings" pitchFamily="2" charset="2"/>
              <a:buChar char="§"/>
              <a:defRPr sz="2100" b="0" i="0" kern="1200">
                <a:solidFill>
                  <a:schemeClr val="tx1"/>
                </a:solidFill>
                <a:latin typeface="+mj-lt"/>
                <a:ea typeface="Roboto Light" panose="02000000000000000000" pitchFamily="2" charset="0"/>
                <a:cs typeface="Roboto Light" panose="02000000000000000000" pitchFamily="2" charset="0"/>
              </a:defRPr>
            </a:lvl1pPr>
            <a:lvl2pPr marL="514350" indent="-171450" algn="l" defTabSz="685800" rtl="0" eaLnBrk="1" latinLnBrk="0" hangingPunct="1">
              <a:lnSpc>
                <a:spcPct val="100000"/>
              </a:lnSpc>
              <a:spcBef>
                <a:spcPts val="375"/>
              </a:spcBef>
              <a:buClr>
                <a:schemeClr val="accent6"/>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2pPr>
            <a:lvl3pPr marL="857250" indent="-171450" algn="l" defTabSz="685800" rtl="0" eaLnBrk="1" latinLnBrk="0" hangingPunct="1">
              <a:lnSpc>
                <a:spcPct val="100000"/>
              </a:lnSpc>
              <a:spcBef>
                <a:spcPts val="375"/>
              </a:spcBef>
              <a:buClr>
                <a:schemeClr val="accent6"/>
              </a:buClr>
              <a:buFont typeface="Wingdings" pitchFamily="2" charset="2"/>
              <a:buChar char="§"/>
              <a:defRPr sz="1500" b="0" i="0" kern="1200">
                <a:solidFill>
                  <a:schemeClr val="tx1"/>
                </a:solidFill>
                <a:latin typeface="+mj-lt"/>
                <a:ea typeface="Roboto Light" panose="02000000000000000000" pitchFamily="2" charset="0"/>
                <a:cs typeface="Roboto Light" panose="02000000000000000000" pitchFamily="2" charset="0"/>
              </a:defRPr>
            </a:lvl3pPr>
            <a:lvl4pPr marL="1200150" indent="-171450" algn="l" defTabSz="685800" rtl="0" eaLnBrk="1" latinLnBrk="0" hangingPunct="1">
              <a:lnSpc>
                <a:spcPct val="100000"/>
              </a:lnSpc>
              <a:spcBef>
                <a:spcPts val="375"/>
              </a:spcBef>
              <a:buClr>
                <a:schemeClr val="accent6"/>
              </a:buClr>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4pPr>
            <a:lvl5pPr marL="1543050" indent="-171450" algn="l" defTabSz="685800" rtl="0" eaLnBrk="1" latinLnBrk="0" hangingPunct="1">
              <a:lnSpc>
                <a:spcPct val="100000"/>
              </a:lnSpc>
              <a:spcBef>
                <a:spcPts val="375"/>
              </a:spcBef>
              <a:buClr>
                <a:schemeClr val="accent6"/>
              </a:buClr>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5pPr>
            <a:lvl6pPr marL="1885950" indent="-171450" algn="l" defTabSz="685800" rtl="0" eaLnBrk="1" latinLnBrk="0" hangingPunct="1">
              <a:lnSpc>
                <a:spcPct val="100000"/>
              </a:lnSpc>
              <a:spcBef>
                <a:spcPts val="375"/>
              </a:spcBef>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6pPr>
            <a:lvl7pPr marL="2228850" indent="-171450" algn="l" defTabSz="685800" rtl="0" eaLnBrk="1" latinLnBrk="0" hangingPunct="1">
              <a:lnSpc>
                <a:spcPct val="100000"/>
              </a:lnSpc>
              <a:spcBef>
                <a:spcPts val="375"/>
              </a:spcBef>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7pPr>
            <a:lvl8pPr marL="2571750" indent="-171450" algn="l" defTabSz="685800" rtl="0" eaLnBrk="1" latinLnBrk="0" hangingPunct="1">
              <a:lnSpc>
                <a:spcPct val="100000"/>
              </a:lnSpc>
              <a:spcBef>
                <a:spcPts val="375"/>
              </a:spcBef>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8pPr>
            <a:lvl9pPr marL="2914650" indent="-171450" algn="l" defTabSz="685800" rtl="0" eaLnBrk="1" latinLnBrk="0" hangingPunct="1">
              <a:lnSpc>
                <a:spcPct val="100000"/>
              </a:lnSpc>
              <a:spcBef>
                <a:spcPts val="375"/>
              </a:spcBef>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9pPr>
          </a:lstStyle>
          <a:p>
            <a:pPr marL="336553" lvl="1" indent="-285750" defTabSz="1219170">
              <a:spcBef>
                <a:spcPts val="800"/>
              </a:spcBef>
              <a:spcAft>
                <a:spcPts val="800"/>
              </a:spcAft>
              <a:buClr>
                <a:schemeClr val="accent2"/>
              </a:buClr>
              <a:buFont typeface="Arial" panose="020B0604020202020204" pitchFamily="34" charset="0"/>
              <a:buChar char="•"/>
              <a:defRPr/>
            </a:pPr>
            <a:r>
              <a:rPr kumimoji="0" lang="en-US"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t>Have you chosen the course for the right reasons?</a:t>
            </a:r>
          </a:p>
          <a:p>
            <a:pPr marL="336553" lvl="1" indent="-285750" defTabSz="1219170">
              <a:spcBef>
                <a:spcPts val="800"/>
              </a:spcBef>
              <a:spcAft>
                <a:spcPts val="800"/>
              </a:spcAft>
              <a:buClr>
                <a:schemeClr val="accent2"/>
              </a:buClr>
              <a:buFont typeface="Arial" panose="020B0604020202020204" pitchFamily="34" charset="0"/>
              <a:buChar char="•"/>
              <a:defRPr/>
            </a:pPr>
            <a:r>
              <a:rPr kumimoji="0" lang="en-US"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t>Do you have a depth of interest in the subject?</a:t>
            </a:r>
          </a:p>
          <a:p>
            <a:pPr marL="336553" lvl="1" indent="-285750" defTabSz="1219170">
              <a:spcBef>
                <a:spcPts val="800"/>
              </a:spcBef>
              <a:spcAft>
                <a:spcPts val="800"/>
              </a:spcAft>
              <a:buClr>
                <a:schemeClr val="accent2"/>
              </a:buClr>
              <a:buFont typeface="Arial" panose="020B0604020202020204" pitchFamily="34" charset="0"/>
              <a:buChar char="•"/>
              <a:defRPr/>
            </a:pPr>
            <a:r>
              <a:rPr kumimoji="0" lang="en-US"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t>Do you appear motivated and committed?</a:t>
            </a:r>
          </a:p>
          <a:p>
            <a:pPr marL="336553" lvl="1" indent="-285750" defTabSz="1219170">
              <a:spcBef>
                <a:spcPts val="800"/>
              </a:spcBef>
              <a:spcAft>
                <a:spcPts val="800"/>
              </a:spcAft>
              <a:buClr>
                <a:schemeClr val="accent2"/>
              </a:buClr>
              <a:buFont typeface="Arial" panose="020B0604020202020204" pitchFamily="34" charset="0"/>
              <a:buChar char="•"/>
              <a:defRPr/>
            </a:pPr>
            <a:r>
              <a:rPr kumimoji="0" lang="en-US"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t>Can you study independently?</a:t>
            </a:r>
          </a:p>
          <a:p>
            <a:pPr marL="336553" lvl="1" indent="-285750" defTabSz="1219170">
              <a:spcBef>
                <a:spcPts val="800"/>
              </a:spcBef>
              <a:spcAft>
                <a:spcPts val="800"/>
              </a:spcAft>
              <a:buClr>
                <a:schemeClr val="accent2"/>
              </a:buClr>
              <a:buFont typeface="Arial" panose="020B0604020202020204" pitchFamily="34" charset="0"/>
              <a:buChar char="•"/>
              <a:defRPr/>
            </a:pPr>
            <a:r>
              <a:rPr kumimoji="0" lang="en-GB"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t>Are you genuinely engaged and knowledgeable about the area you're applying to? </a:t>
            </a:r>
          </a:p>
        </p:txBody>
      </p:sp>
      <p:pic>
        <p:nvPicPr>
          <p:cNvPr id="3" name="Graphic 2">
            <a:extLst>
              <a:ext uri="{FF2B5EF4-FFF2-40B4-BE49-F238E27FC236}">
                <a16:creationId xmlns:a16="http://schemas.microsoft.com/office/drawing/2014/main" id="{13DFCA9C-E09F-1B86-CA58-FD744A1B2D33}"/>
              </a:ext>
            </a:extLst>
          </p:cNvPr>
          <p:cNvPicPr>
            <a:picLocks noChangeAspect="1"/>
          </p:cNvPicPr>
          <p:nvPr/>
        </p:nvPicPr>
        <p:blipFill>
          <a:blip r:embed="rId4">
            <a:extLst>
              <a:ext uri="{96DAC541-7B7A-43D3-8B79-37D633B846F1}">
                <asvg:svgBlip xmlns:asvg="http://schemas.microsoft.com/office/drawing/2016/SVG/main" r:embed="rId5"/>
              </a:ext>
            </a:extLst>
          </a:blip>
          <a:srcRect l="7308" t="17699" r="6470" b="20029"/>
          <a:stretch/>
        </p:blipFill>
        <p:spPr>
          <a:xfrm>
            <a:off x="7486114" y="3255660"/>
            <a:ext cx="4331146" cy="3128050"/>
          </a:xfrm>
          <a:prstGeom prst="rect">
            <a:avLst/>
          </a:prstGeom>
        </p:spPr>
      </p:pic>
    </p:spTree>
    <p:extLst>
      <p:ext uri="{BB962C8B-B14F-4D97-AF65-F5344CB8AC3E}">
        <p14:creationId xmlns:p14="http://schemas.microsoft.com/office/powerpoint/2010/main" val="637915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ED3CF-7B70-0076-8842-1C9129FC980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49DB62E-89C0-C16F-33D9-2DB8DA0BF7B6}"/>
              </a:ext>
            </a:extLst>
          </p:cNvPr>
          <p:cNvSpPr txBox="1">
            <a:spLocks/>
          </p:cNvSpPr>
          <p:nvPr/>
        </p:nvSpPr>
        <p:spPr>
          <a:xfrm>
            <a:off x="0" y="0"/>
            <a:ext cx="9277236" cy="1186986"/>
          </a:xfrm>
          <a:prstGeom prst="rect">
            <a:avLst/>
          </a:prstGeom>
          <a:solidFill>
            <a:srgbClr val="3C1053"/>
          </a:solidFill>
          <a:ln>
            <a:solidFill>
              <a:srgbClr val="3C1053"/>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GB" sz="44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Research is the foundation</a:t>
            </a:r>
          </a:p>
        </p:txBody>
      </p:sp>
      <p:pic>
        <p:nvPicPr>
          <p:cNvPr id="5" name="Picture 4">
            <a:extLst>
              <a:ext uri="{FF2B5EF4-FFF2-40B4-BE49-F238E27FC236}">
                <a16:creationId xmlns:a16="http://schemas.microsoft.com/office/drawing/2014/main" id="{152DBDF6-8D77-4A99-9DF9-67DAB9D75268}"/>
              </a:ext>
            </a:extLst>
          </p:cNvPr>
          <p:cNvPicPr>
            <a:picLocks noChangeAspect="1"/>
          </p:cNvPicPr>
          <p:nvPr/>
        </p:nvPicPr>
        <p:blipFill>
          <a:blip r:embed="rId2"/>
          <a:stretch>
            <a:fillRect/>
          </a:stretch>
        </p:blipFill>
        <p:spPr>
          <a:xfrm>
            <a:off x="9277236" y="0"/>
            <a:ext cx="2914764" cy="1194360"/>
          </a:xfrm>
          <a:prstGeom prst="rect">
            <a:avLst/>
          </a:prstGeom>
        </p:spPr>
      </p:pic>
      <p:sp>
        <p:nvSpPr>
          <p:cNvPr id="2" name="TextBox 1">
            <a:extLst>
              <a:ext uri="{FF2B5EF4-FFF2-40B4-BE49-F238E27FC236}">
                <a16:creationId xmlns:a16="http://schemas.microsoft.com/office/drawing/2014/main" id="{535C13A7-E3DF-7667-70E8-4CBA707A6692}"/>
              </a:ext>
            </a:extLst>
          </p:cNvPr>
          <p:cNvSpPr txBox="1"/>
          <p:nvPr/>
        </p:nvSpPr>
        <p:spPr>
          <a:xfrm>
            <a:off x="377762" y="1473335"/>
            <a:ext cx="8243447" cy="4570482"/>
          </a:xfrm>
          <a:prstGeom prst="rect">
            <a:avLst/>
          </a:prstGeom>
          <a:noFill/>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en-GB" sz="160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Research and preparation is key when you’re starting to think about your personal statement. </a:t>
            </a:r>
          </a:p>
          <a:p>
            <a:pPr marL="0" marR="0" lvl="0" indent="0" algn="l" defTabSz="914400" rtl="0" eaLnBrk="1" fontAlgn="auto" latinLnBrk="0" hangingPunct="1">
              <a:lnSpc>
                <a:spcPct val="100000"/>
              </a:lnSpc>
              <a:spcBef>
                <a:spcPts val="0"/>
              </a:spcBef>
              <a:spcAft>
                <a:spcPts val="1800"/>
              </a:spcAft>
              <a:buClrTx/>
              <a:buSzTx/>
              <a:buFontTx/>
              <a:buNone/>
              <a:tabLst/>
              <a:defRPr/>
            </a:pPr>
            <a:endParaRPr lang="en-GB" sz="1600" dirty="0">
              <a:latin typeface="Arial" panose="020B0604020202020204" pitchFamily="34" charset="0"/>
              <a:ea typeface="Roboto"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endParaRPr kumimoji="0"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endParaRPr lang="en-GB" sz="1600" dirty="0">
              <a:latin typeface="Arial" panose="020B0604020202020204" pitchFamily="34" charset="0"/>
              <a:ea typeface="Roboto"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endParaRPr kumimoji="0"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endParaRPr kumimoji="0"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endParaRPr>
          </a:p>
          <a:p>
            <a:pPr>
              <a:spcAft>
                <a:spcPts val="1000"/>
              </a:spcAft>
              <a:defRPr/>
            </a:pPr>
            <a:r>
              <a:rPr kumimoji="0" lang="en-GB" sz="160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Don’t worry about making your notes perfect; this </a:t>
            </a:r>
            <a:r>
              <a:rPr lang="en-GB" sz="1600" dirty="0">
                <a:latin typeface="Arial" panose="020B0604020202020204" pitchFamily="34" charset="0"/>
                <a:ea typeface="Roboto"/>
                <a:cs typeface="Arial" panose="020B0604020202020204" pitchFamily="34" charset="0"/>
              </a:rPr>
              <a:t>is </a:t>
            </a:r>
            <a:r>
              <a:rPr kumimoji="0" lang="en-GB" sz="160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about checking </a:t>
            </a:r>
            <a:br>
              <a:rPr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br>
            <a:r>
              <a:rPr kumimoji="0" lang="en-GB" sz="160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you fully understand the course and have specifics to refer to in your personal statement. </a:t>
            </a:r>
            <a:endParaRPr lang="en-GB" sz="160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endParaRP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160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Whether you know what you’re applying to or still considering your options</a:t>
            </a:r>
            <a:r>
              <a:rPr lang="en-GB" sz="1600" dirty="0">
                <a:latin typeface="Arial" panose="020B0604020202020204" pitchFamily="34" charset="0"/>
                <a:ea typeface="Roboto"/>
                <a:cs typeface="Arial" panose="020B0604020202020204" pitchFamily="34" charset="0"/>
              </a:rPr>
              <a:t>,</a:t>
            </a:r>
            <a:r>
              <a:rPr kumimoji="0" lang="en-GB" sz="160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 the more research you do the easier it will be to write. </a:t>
            </a:r>
            <a:endParaRPr lang="en-GB" sz="160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endParaRPr>
          </a:p>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3" name="TextBox 2">
            <a:extLst>
              <a:ext uri="{FF2B5EF4-FFF2-40B4-BE49-F238E27FC236}">
                <a16:creationId xmlns:a16="http://schemas.microsoft.com/office/drawing/2014/main" id="{E8AD07C8-4CD9-B5A5-38C6-C3EC2A898037}"/>
              </a:ext>
            </a:extLst>
          </p:cNvPr>
          <p:cNvSpPr txBox="1"/>
          <p:nvPr/>
        </p:nvSpPr>
        <p:spPr>
          <a:xfrm>
            <a:off x="502932" y="2300749"/>
            <a:ext cx="7993106" cy="187743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t>Before you start writing anything, take some time to:</a:t>
            </a:r>
          </a:p>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kumimoji="0"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t>mind map what you might want to include</a:t>
            </a:r>
          </a:p>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kumimoji="0"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t>build up a bank of examples you can refer to  </a:t>
            </a:r>
          </a:p>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kumimoji="0"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t>list evidence of your skills and experiences </a:t>
            </a:r>
          </a:p>
          <a:p>
            <a:pPr marL="285750" marR="0" lvl="0" indent="-285750" algn="l"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Char char="•"/>
              <a:tabLst/>
              <a:defRPr/>
            </a:pPr>
            <a:r>
              <a:rPr kumimoji="0" lang="en-GB" sz="160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rank your evidence and examples </a:t>
            </a:r>
            <a:r>
              <a:rPr lang="en-GB" sz="1600" dirty="0">
                <a:latin typeface="Arial" panose="020B0604020202020204" pitchFamily="34" charset="0"/>
                <a:ea typeface="Roboto"/>
                <a:cs typeface="Arial" panose="020B0604020202020204" pitchFamily="34" charset="0"/>
              </a:rPr>
              <a:t>that</a:t>
            </a:r>
            <a:r>
              <a:rPr kumimoji="0" lang="en-GB" sz="160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 are MOST relevant </a:t>
            </a:r>
            <a:br>
              <a:rPr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br>
            <a:r>
              <a:rPr kumimoji="0" lang="en-GB" sz="160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to the course(s) you're thinking of applying to</a:t>
            </a:r>
            <a:endParaRPr lang="en-GB" sz="160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endParaRPr>
          </a:p>
        </p:txBody>
      </p:sp>
      <p:pic>
        <p:nvPicPr>
          <p:cNvPr id="6" name="Graphic 5">
            <a:extLst>
              <a:ext uri="{FF2B5EF4-FFF2-40B4-BE49-F238E27FC236}">
                <a16:creationId xmlns:a16="http://schemas.microsoft.com/office/drawing/2014/main" id="{CD37B304-C0E0-C70B-7EDC-5E3B5F0CBF83}"/>
              </a:ext>
            </a:extLst>
          </p:cNvPr>
          <p:cNvPicPr>
            <a:picLocks noChangeAspect="1"/>
          </p:cNvPicPr>
          <p:nvPr/>
        </p:nvPicPr>
        <p:blipFill>
          <a:blip r:embed="rId3">
            <a:extLst>
              <a:ext uri="{96DAC541-7B7A-43D3-8B79-37D633B846F1}">
                <asvg:svgBlip xmlns:asvg="http://schemas.microsoft.com/office/drawing/2016/SVG/main" r:embed="rId4"/>
              </a:ext>
            </a:extLst>
          </a:blip>
          <a:srcRect l="22520" t="13078" r="20223" b="15341"/>
          <a:stretch/>
        </p:blipFill>
        <p:spPr>
          <a:xfrm>
            <a:off x="8834424" y="2761307"/>
            <a:ext cx="2854644" cy="3568859"/>
          </a:xfrm>
          <a:prstGeom prst="rect">
            <a:avLst/>
          </a:prstGeom>
        </p:spPr>
      </p:pic>
    </p:spTree>
    <p:extLst>
      <p:ext uri="{BB962C8B-B14F-4D97-AF65-F5344CB8AC3E}">
        <p14:creationId xmlns:p14="http://schemas.microsoft.com/office/powerpoint/2010/main" val="2544570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F7BB8-9477-4103-8E31-DE534A60A2A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B3F011D-6403-64A0-CF48-0FC625FC5515}"/>
              </a:ext>
            </a:extLst>
          </p:cNvPr>
          <p:cNvSpPr txBox="1">
            <a:spLocks/>
          </p:cNvSpPr>
          <p:nvPr/>
        </p:nvSpPr>
        <p:spPr>
          <a:xfrm>
            <a:off x="0" y="0"/>
            <a:ext cx="9277236" cy="1186986"/>
          </a:xfrm>
          <a:prstGeom prst="rect">
            <a:avLst/>
          </a:prstGeom>
          <a:solidFill>
            <a:srgbClr val="3C1053"/>
          </a:solidFill>
          <a:ln>
            <a:solidFill>
              <a:srgbClr val="3C1053"/>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GB" sz="44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Where can I start?</a:t>
            </a:r>
          </a:p>
        </p:txBody>
      </p:sp>
      <p:pic>
        <p:nvPicPr>
          <p:cNvPr id="5" name="Picture 4">
            <a:extLst>
              <a:ext uri="{FF2B5EF4-FFF2-40B4-BE49-F238E27FC236}">
                <a16:creationId xmlns:a16="http://schemas.microsoft.com/office/drawing/2014/main" id="{07612AA5-CD6C-B9EE-D222-FB71BBF4685B}"/>
              </a:ext>
            </a:extLst>
          </p:cNvPr>
          <p:cNvPicPr>
            <a:picLocks noChangeAspect="1"/>
          </p:cNvPicPr>
          <p:nvPr/>
        </p:nvPicPr>
        <p:blipFill>
          <a:blip r:embed="rId2"/>
          <a:stretch>
            <a:fillRect/>
          </a:stretch>
        </p:blipFill>
        <p:spPr>
          <a:xfrm>
            <a:off x="9277236" y="0"/>
            <a:ext cx="2914764" cy="1194360"/>
          </a:xfrm>
          <a:prstGeom prst="rect">
            <a:avLst/>
          </a:prstGeom>
        </p:spPr>
      </p:pic>
      <p:sp>
        <p:nvSpPr>
          <p:cNvPr id="2" name="TextBox 1">
            <a:extLst>
              <a:ext uri="{FF2B5EF4-FFF2-40B4-BE49-F238E27FC236}">
                <a16:creationId xmlns:a16="http://schemas.microsoft.com/office/drawing/2014/main" id="{7EB38CE6-1DD9-1751-32B3-966802458EBA}"/>
              </a:ext>
            </a:extLst>
          </p:cNvPr>
          <p:cNvSpPr txBox="1"/>
          <p:nvPr/>
        </p:nvSpPr>
        <p:spPr>
          <a:xfrm>
            <a:off x="495458" y="1503017"/>
            <a:ext cx="7646244" cy="4260141"/>
          </a:xfrm>
          <a:prstGeom prst="rect">
            <a:avLst/>
          </a:prstGeom>
          <a:noFill/>
        </p:spPr>
        <p:txBody>
          <a:bodyPr wrap="square" lIns="0" tIns="0" rIns="0" bIns="0" anchor="t">
            <a:spAutoFit/>
          </a:bodyPr>
          <a:lstStyle/>
          <a:p>
            <a:pPr>
              <a:spcAft>
                <a:spcPts val="2500"/>
              </a:spcAft>
              <a:defRPr/>
            </a:pPr>
            <a:r>
              <a:rPr kumimoji="0"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t>There </a:t>
            </a:r>
            <a:r>
              <a:rPr lang="en-GB" sz="1600" dirty="0">
                <a:latin typeface="Arial" panose="020B0604020202020204" pitchFamily="34" charset="0"/>
                <a:ea typeface="Roboto" panose="02000000000000000000" pitchFamily="2" charset="0"/>
                <a:cs typeface="Arial" panose="020B0604020202020204" pitchFamily="34" charset="0"/>
              </a:rPr>
              <a:t>are </a:t>
            </a:r>
            <a:r>
              <a:rPr kumimoji="0"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t>lots of places you can start to research the details of the course(s) / subject you're looking to apply to. </a:t>
            </a:r>
          </a:p>
          <a:p>
            <a:pPr>
              <a:spcAft>
                <a:spcPts val="1600"/>
              </a:spcAft>
              <a:defRPr/>
            </a:pPr>
            <a:endParaRPr lang="en-GB" sz="1600" dirty="0">
              <a:highlight>
                <a:srgbClr val="FFFFFF"/>
              </a:highlight>
              <a:latin typeface="Arial" panose="020B0604020202020204" pitchFamily="34" charset="0"/>
              <a:ea typeface="Roboto" panose="02000000000000000000" pitchFamily="2" charset="0"/>
              <a:cs typeface="Arial" panose="020B0604020202020204" pitchFamily="34" charset="0"/>
            </a:endParaRPr>
          </a:p>
          <a:p>
            <a:pPr>
              <a:spcAft>
                <a:spcPts val="1600"/>
              </a:spcAft>
              <a:defRPr/>
            </a:pPr>
            <a:endParaRPr kumimoji="0" lang="en-GB" sz="1600" u="none" strike="noStrike" kern="1200" cap="none" spc="0" normalizeH="0" baseline="0" noProof="0" dirty="0">
              <a:ln>
                <a:noFill/>
              </a:ln>
              <a:effectLst/>
              <a:highlight>
                <a:srgbClr val="FFFFFF"/>
              </a:highlight>
              <a:uLnTx/>
              <a:uFillTx/>
              <a:latin typeface="Arial" panose="020B0604020202020204" pitchFamily="34" charset="0"/>
              <a:ea typeface="Roboto" panose="02000000000000000000" pitchFamily="2" charset="0"/>
              <a:cs typeface="Arial" panose="020B0604020202020204" pitchFamily="34" charset="0"/>
            </a:endParaRPr>
          </a:p>
          <a:p>
            <a:pPr>
              <a:spcAft>
                <a:spcPts val="1600"/>
              </a:spcAft>
              <a:defRPr/>
            </a:pPr>
            <a:endParaRPr lang="en-GB" sz="1600" dirty="0">
              <a:highlight>
                <a:srgbClr val="FFFFFF"/>
              </a:highlight>
              <a:latin typeface="Arial" panose="020B0604020202020204" pitchFamily="34" charset="0"/>
              <a:ea typeface="Roboto" panose="02000000000000000000" pitchFamily="2" charset="0"/>
              <a:cs typeface="Arial" panose="020B0604020202020204" pitchFamily="34" charset="0"/>
            </a:endParaRPr>
          </a:p>
          <a:p>
            <a:pPr>
              <a:spcAft>
                <a:spcPts val="1600"/>
              </a:spcAft>
              <a:defRPr/>
            </a:pPr>
            <a:endParaRPr kumimoji="0" lang="en-GB" sz="1600" u="none" strike="noStrike" kern="1200" cap="none" spc="0" normalizeH="0" baseline="0" noProof="0" dirty="0">
              <a:ln>
                <a:noFill/>
              </a:ln>
              <a:effectLst/>
              <a:highlight>
                <a:srgbClr val="FFFFFF"/>
              </a:highlight>
              <a:uLnTx/>
              <a:uFillTx/>
              <a:latin typeface="Arial" panose="020B0604020202020204" pitchFamily="34" charset="0"/>
              <a:ea typeface="Roboto" panose="02000000000000000000" pitchFamily="2" charset="0"/>
              <a:cs typeface="Arial" panose="020B0604020202020204" pitchFamily="34" charset="0"/>
            </a:endParaRPr>
          </a:p>
          <a:p>
            <a:pPr>
              <a:spcAft>
                <a:spcPts val="1600"/>
              </a:spcAft>
              <a:defRPr/>
            </a:pPr>
            <a:endParaRPr lang="en-GB" sz="1600" dirty="0">
              <a:highlight>
                <a:srgbClr val="FFFFFF"/>
              </a:highlight>
              <a:latin typeface="Arial" panose="020B0604020202020204" pitchFamily="34" charset="0"/>
              <a:ea typeface="Roboto" panose="02000000000000000000" pitchFamily="2" charset="0"/>
              <a:cs typeface="Arial" panose="020B0604020202020204" pitchFamily="34" charset="0"/>
            </a:endParaRPr>
          </a:p>
          <a:p>
            <a:pPr>
              <a:spcAft>
                <a:spcPts val="1600"/>
              </a:spcAft>
              <a:defRPr/>
            </a:pPr>
            <a:endParaRPr kumimoji="0" lang="en-GB" sz="1600" u="none" strike="noStrike" kern="1200" cap="none" spc="0" normalizeH="0" baseline="0" noProof="0" dirty="0">
              <a:ln>
                <a:noFill/>
              </a:ln>
              <a:effectLst/>
              <a:highlight>
                <a:srgbClr val="FFFFFF"/>
              </a:highlight>
              <a:uLnTx/>
              <a:uFillTx/>
              <a:latin typeface="Arial" panose="020B0604020202020204" pitchFamily="34" charset="0"/>
              <a:ea typeface="Roboto"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u="none" strike="noStrike" kern="1200" cap="none" spc="0" normalizeH="0" baseline="0" noProof="0" dirty="0">
                <a:ln>
                  <a:noFill/>
                </a:ln>
                <a:solidFill>
                  <a:schemeClr val="accent5"/>
                </a:solidFill>
                <a:effectLst/>
                <a:uLnTx/>
                <a:uFillTx/>
                <a:latin typeface="Arial" panose="020B0604020202020204" pitchFamily="34" charset="0"/>
                <a:ea typeface="Roboto" panose="02000000000000000000" pitchFamily="2" charset="0"/>
                <a:cs typeface="Arial" panose="020B0604020202020204" pitchFamily="34" charset="0"/>
              </a:rPr>
              <a:t>Remember</a:t>
            </a:r>
            <a:r>
              <a:rPr kumimoji="0"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t> requirements may differ for each university or college, as well </a:t>
            </a:r>
            <a:br>
              <a:rPr kumimoji="0"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br>
            <a:r>
              <a:rPr kumimoji="0"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t>as depending heavily on the course. So, this research on your chosen area of study is vital before you start writing your personal statement. </a:t>
            </a:r>
            <a:endParaRPr kumimoji="0" lang="en-GB" sz="1600" u="none" strike="noStrike" kern="1200" cap="none" spc="0" normalizeH="0" baseline="0" noProof="0" dirty="0">
              <a:ln>
                <a:noFill/>
              </a:ln>
              <a:effectLst/>
              <a:highlight>
                <a:srgbClr val="FFFFFF"/>
              </a:highlight>
              <a:uLnTx/>
              <a:uFillTx/>
              <a:latin typeface="Arial" panose="020B0604020202020204" pitchFamily="34" charset="0"/>
              <a:ea typeface="Roboto" panose="02000000000000000000" pitchFamily="2" charset="0"/>
              <a:cs typeface="Arial" panose="020B0604020202020204" pitchFamily="34" charset="0"/>
            </a:endParaRPr>
          </a:p>
        </p:txBody>
      </p:sp>
      <p:sp>
        <p:nvSpPr>
          <p:cNvPr id="3" name="TextBox 2">
            <a:extLst>
              <a:ext uri="{FF2B5EF4-FFF2-40B4-BE49-F238E27FC236}">
                <a16:creationId xmlns:a16="http://schemas.microsoft.com/office/drawing/2014/main" id="{B0808F61-41EF-B301-07EC-266F6B658012}"/>
              </a:ext>
            </a:extLst>
          </p:cNvPr>
          <p:cNvSpPr txBox="1"/>
          <p:nvPr/>
        </p:nvSpPr>
        <p:spPr>
          <a:xfrm>
            <a:off x="723480" y="2376362"/>
            <a:ext cx="7418221" cy="229293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kumimoji="0"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t>Start by looking at the course description; this’ll help you with what </a:t>
            </a:r>
            <a:br>
              <a:rPr kumimoji="0"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br>
            <a:r>
              <a:rPr kumimoji="0"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t>to include and give you a good idea of what they are looking for. </a:t>
            </a:r>
            <a:endParaRPr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kumimoji="0"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t>If you visit a UCAS Discovery event, ask the university or college representatives. </a:t>
            </a:r>
          </a:p>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kumimoji="0"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t>Attend an open day and ask faculty staff what they like to see in </a:t>
            </a:r>
            <a:br>
              <a:rPr kumimoji="0"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br>
            <a:r>
              <a:rPr kumimoji="0"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t>the personal statement. </a:t>
            </a:r>
            <a:endParaRPr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kumimoji="0"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t>Use </a:t>
            </a:r>
            <a:r>
              <a:rPr kumimoji="0" lang="en-GB" sz="1600" u="none" strike="noStrike" kern="1200" cap="none" spc="0" normalizeH="0" baseline="0" noProof="0" dirty="0" err="1">
                <a:ln>
                  <a:noFill/>
                </a:ln>
                <a:effectLst/>
                <a:uLnTx/>
                <a:uFillTx/>
                <a:latin typeface="Arial" panose="020B0604020202020204" pitchFamily="34" charset="0"/>
                <a:ea typeface="Roboto" panose="02000000000000000000" pitchFamily="2" charset="0"/>
                <a:cs typeface="Arial" panose="020B0604020202020204" pitchFamily="34" charset="0"/>
              </a:rPr>
              <a:t>Unibuddy</a:t>
            </a:r>
            <a:r>
              <a:rPr kumimoji="0"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t> to speak to a student ambassador on a course </a:t>
            </a:r>
            <a:br>
              <a:rPr kumimoji="0"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br>
            <a:r>
              <a:rPr kumimoji="0"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t>you’re interested in.</a:t>
            </a:r>
          </a:p>
        </p:txBody>
      </p:sp>
      <p:pic>
        <p:nvPicPr>
          <p:cNvPr id="6" name="Graphic 5">
            <a:extLst>
              <a:ext uri="{FF2B5EF4-FFF2-40B4-BE49-F238E27FC236}">
                <a16:creationId xmlns:a16="http://schemas.microsoft.com/office/drawing/2014/main" id="{494B11B7-42CE-CF16-9A20-586A21D172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6452" y="2237347"/>
            <a:ext cx="4473422" cy="4473422"/>
          </a:xfrm>
          <a:prstGeom prst="rect">
            <a:avLst/>
          </a:prstGeom>
        </p:spPr>
      </p:pic>
    </p:spTree>
    <p:extLst>
      <p:ext uri="{BB962C8B-B14F-4D97-AF65-F5344CB8AC3E}">
        <p14:creationId xmlns:p14="http://schemas.microsoft.com/office/powerpoint/2010/main" val="2662252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8C28A-91C7-33FD-D0DD-4A4B041C3CC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5787501-DDAC-5138-B05D-148E5BB558EA}"/>
              </a:ext>
            </a:extLst>
          </p:cNvPr>
          <p:cNvSpPr txBox="1">
            <a:spLocks/>
          </p:cNvSpPr>
          <p:nvPr/>
        </p:nvSpPr>
        <p:spPr>
          <a:xfrm>
            <a:off x="0" y="0"/>
            <a:ext cx="9277236" cy="1186986"/>
          </a:xfrm>
          <a:prstGeom prst="rect">
            <a:avLst/>
          </a:prstGeom>
          <a:solidFill>
            <a:srgbClr val="3C1053"/>
          </a:solidFill>
          <a:ln>
            <a:solidFill>
              <a:srgbClr val="3C1053"/>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GB"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Q1: why do you want to study this course or subject?</a:t>
            </a:r>
          </a:p>
        </p:txBody>
      </p:sp>
      <p:pic>
        <p:nvPicPr>
          <p:cNvPr id="5" name="Picture 4">
            <a:extLst>
              <a:ext uri="{FF2B5EF4-FFF2-40B4-BE49-F238E27FC236}">
                <a16:creationId xmlns:a16="http://schemas.microsoft.com/office/drawing/2014/main" id="{527203D8-0A63-ABFB-EB30-F3B69365D985}"/>
              </a:ext>
            </a:extLst>
          </p:cNvPr>
          <p:cNvPicPr>
            <a:picLocks noChangeAspect="1"/>
          </p:cNvPicPr>
          <p:nvPr/>
        </p:nvPicPr>
        <p:blipFill>
          <a:blip r:embed="rId3"/>
          <a:stretch>
            <a:fillRect/>
          </a:stretch>
        </p:blipFill>
        <p:spPr>
          <a:xfrm>
            <a:off x="9277236" y="0"/>
            <a:ext cx="2914764" cy="1194360"/>
          </a:xfrm>
          <a:prstGeom prst="rect">
            <a:avLst/>
          </a:prstGeom>
        </p:spPr>
      </p:pic>
      <p:sp>
        <p:nvSpPr>
          <p:cNvPr id="3" name="TextBox 2">
            <a:extLst>
              <a:ext uri="{FF2B5EF4-FFF2-40B4-BE49-F238E27FC236}">
                <a16:creationId xmlns:a16="http://schemas.microsoft.com/office/drawing/2014/main" id="{B9976D9F-AE6A-B4A6-56EB-34362DCC900E}"/>
              </a:ext>
            </a:extLst>
          </p:cNvPr>
          <p:cNvSpPr txBox="1"/>
          <p:nvPr/>
        </p:nvSpPr>
        <p:spPr>
          <a:xfrm>
            <a:off x="172016" y="1369833"/>
            <a:ext cx="879996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You’ll want to show </a:t>
            </a:r>
            <a:r>
              <a:rPr kumimoji="0" lang="en-GB"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evidence</a:t>
            </a:r>
            <a:r>
              <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of passion, curiosity and interest, this might include: </a:t>
            </a:r>
            <a:endParaRPr kumimoji="0" lang="en-GB" sz="1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8B61A2C-7D4B-3707-BA4D-1B6FD5D68918}"/>
              </a:ext>
            </a:extLst>
          </p:cNvPr>
          <p:cNvSpPr txBox="1"/>
          <p:nvPr/>
        </p:nvSpPr>
        <p:spPr>
          <a:xfrm>
            <a:off x="350602" y="5710486"/>
            <a:ext cx="9127803" cy="512961"/>
          </a:xfrm>
          <a:prstGeom prst="rect">
            <a:avLst/>
          </a:prstGeom>
          <a:noFill/>
        </p:spPr>
        <p:txBody>
          <a:bodyPr wrap="square" lIns="0" tIns="0" rIns="0" bIns="0">
            <a:spAutoFit/>
          </a:bodyPr>
          <a:lstStyle/>
          <a:p>
            <a:pPr marL="0" marR="0" lvl="0" indent="0" defTabSz="914400" rtl="0" eaLnBrk="1" fontAlgn="auto" latinLnBrk="0" hangingPunct="1">
              <a:lnSpc>
                <a:spcPts val="2000"/>
              </a:lnSpc>
              <a:spcBef>
                <a:spcPts val="0"/>
              </a:spcBef>
              <a:spcAft>
                <a:spcPts val="0"/>
              </a:spcAft>
              <a:buClrTx/>
              <a:buSzTx/>
              <a:buFontTx/>
              <a:buNone/>
              <a:tabLst/>
              <a:defRPr/>
            </a:pPr>
            <a:r>
              <a:rPr kumimoji="0" lang="en-GB" sz="1600" b="1" u="none" strike="noStrike" kern="1200" cap="none" spc="0" normalizeH="0" baseline="0" noProof="0" dirty="0">
                <a:ln>
                  <a:noFill/>
                </a:ln>
                <a:solidFill>
                  <a:schemeClr val="accent5"/>
                </a:solidFill>
                <a:effectLst/>
                <a:uLnTx/>
                <a:uFillTx/>
                <a:latin typeface="Arial" panose="020B0604020202020204" pitchFamily="34" charset="0"/>
                <a:ea typeface="Roboto" panose="02000000000000000000" pitchFamily="2" charset="0"/>
                <a:cs typeface="Arial" panose="020B0604020202020204" pitchFamily="34" charset="0"/>
              </a:rPr>
              <a:t>Remember</a:t>
            </a:r>
            <a:r>
              <a:rPr kumimoji="0"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t> these are just some examples, you don’t need to include it all. </a:t>
            </a:r>
            <a:br>
              <a:rPr kumimoji="0"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br>
            <a:r>
              <a:rPr kumimoji="0" lang="en-GB" sz="160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t>The key is to research the course(s) to find out what might be most relevant.  </a:t>
            </a:r>
          </a:p>
        </p:txBody>
      </p:sp>
      <p:pic>
        <p:nvPicPr>
          <p:cNvPr id="11" name="Picture 10">
            <a:extLst>
              <a:ext uri="{FF2B5EF4-FFF2-40B4-BE49-F238E27FC236}">
                <a16:creationId xmlns:a16="http://schemas.microsoft.com/office/drawing/2014/main" id="{CC249654-A8C6-1F0A-6648-F03437F17E2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52401" y="1864835"/>
            <a:ext cx="9834498" cy="3719980"/>
          </a:xfrm>
          <a:prstGeom prst="rect">
            <a:avLst/>
          </a:prstGeom>
        </p:spPr>
      </p:pic>
      <p:pic>
        <p:nvPicPr>
          <p:cNvPr id="6" name="Graphic 5">
            <a:extLst>
              <a:ext uri="{FF2B5EF4-FFF2-40B4-BE49-F238E27FC236}">
                <a16:creationId xmlns:a16="http://schemas.microsoft.com/office/drawing/2014/main" id="{E1162728-503A-8C96-E7A8-AE802F4398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16840" y="3216187"/>
            <a:ext cx="3553275" cy="3553275"/>
          </a:xfrm>
          <a:prstGeom prst="rect">
            <a:avLst/>
          </a:prstGeom>
        </p:spPr>
      </p:pic>
    </p:spTree>
    <p:extLst>
      <p:ext uri="{BB962C8B-B14F-4D97-AF65-F5344CB8AC3E}">
        <p14:creationId xmlns:p14="http://schemas.microsoft.com/office/powerpoint/2010/main" val="3507907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076E2-1D00-8511-0E2E-8E873A98C9D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253BC2A-DEA0-9198-C728-427F722EFC41}"/>
              </a:ext>
            </a:extLst>
          </p:cNvPr>
          <p:cNvSpPr txBox="1">
            <a:spLocks/>
          </p:cNvSpPr>
          <p:nvPr/>
        </p:nvSpPr>
        <p:spPr>
          <a:xfrm>
            <a:off x="0" y="0"/>
            <a:ext cx="9277236" cy="1186986"/>
          </a:xfrm>
          <a:prstGeom prst="rect">
            <a:avLst/>
          </a:prstGeom>
          <a:solidFill>
            <a:srgbClr val="3C1053"/>
          </a:solidFill>
          <a:ln>
            <a:solidFill>
              <a:srgbClr val="3C1053"/>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GB" sz="36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Q2: How have your qualifications and studies helped you to prepare for this course or subject?</a:t>
            </a:r>
          </a:p>
        </p:txBody>
      </p:sp>
      <p:pic>
        <p:nvPicPr>
          <p:cNvPr id="5" name="Picture 4">
            <a:extLst>
              <a:ext uri="{FF2B5EF4-FFF2-40B4-BE49-F238E27FC236}">
                <a16:creationId xmlns:a16="http://schemas.microsoft.com/office/drawing/2014/main" id="{A46C9161-802D-08AF-3121-3813E1C85656}"/>
              </a:ext>
            </a:extLst>
          </p:cNvPr>
          <p:cNvPicPr>
            <a:picLocks noChangeAspect="1"/>
          </p:cNvPicPr>
          <p:nvPr/>
        </p:nvPicPr>
        <p:blipFill>
          <a:blip r:embed="rId2"/>
          <a:stretch>
            <a:fillRect/>
          </a:stretch>
        </p:blipFill>
        <p:spPr>
          <a:xfrm>
            <a:off x="9277236" y="0"/>
            <a:ext cx="2914764" cy="1194360"/>
          </a:xfrm>
          <a:prstGeom prst="rect">
            <a:avLst/>
          </a:prstGeom>
        </p:spPr>
      </p:pic>
      <p:pic>
        <p:nvPicPr>
          <p:cNvPr id="3" name="Picture 2">
            <a:extLst>
              <a:ext uri="{FF2B5EF4-FFF2-40B4-BE49-F238E27FC236}">
                <a16:creationId xmlns:a16="http://schemas.microsoft.com/office/drawing/2014/main" id="{1BDDE047-5DE3-C677-530E-B6C86E0669E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67350" y="1794091"/>
            <a:ext cx="11057300" cy="4537306"/>
          </a:xfrm>
          <a:prstGeom prst="rect">
            <a:avLst/>
          </a:prstGeom>
        </p:spPr>
      </p:pic>
      <p:sp>
        <p:nvSpPr>
          <p:cNvPr id="7" name="TextBox 6">
            <a:extLst>
              <a:ext uri="{FF2B5EF4-FFF2-40B4-BE49-F238E27FC236}">
                <a16:creationId xmlns:a16="http://schemas.microsoft.com/office/drawing/2014/main" id="{BD4EB8EB-DF61-BBA1-A731-DFD83489F9F8}"/>
              </a:ext>
            </a:extLst>
          </p:cNvPr>
          <p:cNvSpPr txBox="1"/>
          <p:nvPr/>
        </p:nvSpPr>
        <p:spPr>
          <a:xfrm>
            <a:off x="449655" y="1261213"/>
            <a:ext cx="1021532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Focus on what’s most</a:t>
            </a:r>
            <a:r>
              <a:rPr kumimoji="0" lang="en-GB"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recent </a:t>
            </a:r>
            <a:r>
              <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and </a:t>
            </a:r>
            <a:r>
              <a:rPr kumimoji="0" lang="en-GB"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relevant </a:t>
            </a:r>
            <a:r>
              <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to your subject or course(s), examples could include:</a:t>
            </a:r>
            <a:endParaRPr kumimoji="0" lang="en-GB" sz="1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1276744"/>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QI_x002d_SubSection xmlns="c9ed12b6-7d45-4941-a365-fdca27e700f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F1E3B17E97844EB552D82FC1654E9A" ma:contentTypeVersion="9" ma:contentTypeDescription="Create a new document." ma:contentTypeScope="" ma:versionID="02dd532060192701ab719a0d2c7f1348">
  <xsd:schema xmlns:xsd="http://www.w3.org/2001/XMLSchema" xmlns:xs="http://www.w3.org/2001/XMLSchema" xmlns:p="http://schemas.microsoft.com/office/2006/metadata/properties" xmlns:ns2="c9ed12b6-7d45-4941-a365-fdca27e700fb" xmlns:ns3="f09d76b2-5e78-428e-bea4-59d317e13f08" targetNamespace="http://schemas.microsoft.com/office/2006/metadata/properties" ma:root="true" ma:fieldsID="f68023f8cd802535181f606ed1223829" ns2:_="" ns3:_="">
    <xsd:import namespace="c9ed12b6-7d45-4941-a365-fdca27e700fb"/>
    <xsd:import namespace="f09d76b2-5e78-428e-bea4-59d317e13f08"/>
    <xsd:element name="properties">
      <xsd:complexType>
        <xsd:sequence>
          <xsd:element name="documentManagement">
            <xsd:complexType>
              <xsd:all>
                <xsd:element ref="ns2:MediaServiceMetadata" minOccurs="0"/>
                <xsd:element ref="ns2:MediaServiceFastMetadata" minOccurs="0"/>
                <xsd:element ref="ns2:QI_x002d_SubSection"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ed12b6-7d45-4941-a365-fdca27e700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QI_x002d_SubSection" ma:index="10" nillable="true" ma:displayName="QI-SubSection" ma:format="Dropdown" ma:internalName="QI_x002d_SubSection">
      <xsd:simpleType>
        <xsd:restriction base="dms:Choice">
          <xsd:enumeration value="EQA"/>
          <xsd:enumeration value="Self Assessment"/>
          <xsd:enumeration value="OFSTED"/>
          <xsd:enumeration value="TLA"/>
          <xsd:enumeration value="Stakeholder"/>
          <xsd:enumeration value="Complaints"/>
        </xsd:restrictio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9d76b2-5e78-428e-bea4-59d317e13f0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6DCCC7-A7DE-45D3-A41F-F8E30EB8561F}">
  <ds:schemaRefs>
    <ds:schemaRef ds:uri="http://schemas.microsoft.com/office/2006/metadata/properties"/>
    <ds:schemaRef ds:uri="http://schemas.microsoft.com/office/infopath/2007/PartnerControls"/>
    <ds:schemaRef ds:uri="c9ed12b6-7d45-4941-a365-fdca27e700fb"/>
  </ds:schemaRefs>
</ds:datastoreItem>
</file>

<file path=customXml/itemProps2.xml><?xml version="1.0" encoding="utf-8"?>
<ds:datastoreItem xmlns:ds="http://schemas.openxmlformats.org/officeDocument/2006/customXml" ds:itemID="{E4B97BBF-5292-4FFC-86A3-68F5E0E961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ed12b6-7d45-4941-a365-fdca27e700fb"/>
    <ds:schemaRef ds:uri="f09d76b2-5e78-428e-bea4-59d317e13f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E7A210-A279-4659-AE81-91AA148FEC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512</TotalTime>
  <Words>807</Words>
  <Application>Microsoft Office PowerPoint</Application>
  <PresentationFormat>Widescreen</PresentationFormat>
  <Paragraphs>66</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Arial</vt:lpstr>
      <vt:lpstr>Arial Rounded MT Bold</vt:lpstr>
      <vt:lpstr>Calibri</vt:lpstr>
      <vt:lpstr>Calibri Light</vt:lpstr>
      <vt:lpstr>Roboto</vt:lpstr>
      <vt:lpstr>Office Theme</vt:lpstr>
      <vt:lpstr>UCAS – Personal Statements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Moulton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Titmuss</dc:creator>
  <cp:lastModifiedBy>Paige Hodson</cp:lastModifiedBy>
  <cp:revision>27</cp:revision>
  <dcterms:created xsi:type="dcterms:W3CDTF">2022-07-18T10:41:12Z</dcterms:created>
  <dcterms:modified xsi:type="dcterms:W3CDTF">2025-05-15T15:24:58Z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0x01010091F1E3B17E97844EB552D82FC1654E9A</vt:lpwstr>
  </property>
</Properties>
</file>