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9"/>
  </p:notesMasterIdLst>
  <p:sldIdLst>
    <p:sldId id="258" r:id="rId5"/>
    <p:sldId id="462" r:id="rId6"/>
    <p:sldId id="268" r:id="rId7"/>
    <p:sldId id="259" r:id="rId8"/>
    <p:sldId id="260" r:id="rId9"/>
    <p:sldId id="261" r:id="rId10"/>
    <p:sldId id="262" r:id="rId11"/>
    <p:sldId id="263" r:id="rId12"/>
    <p:sldId id="264" r:id="rId13"/>
    <p:sldId id="265" r:id="rId14"/>
    <p:sldId id="266" r:id="rId15"/>
    <p:sldId id="267" r:id="rId16"/>
    <p:sldId id="269" r:id="rId17"/>
    <p:sldId id="364" r:id="rId18"/>
    <p:sldId id="270" r:id="rId19"/>
    <p:sldId id="271" r:id="rId20"/>
    <p:sldId id="272" r:id="rId21"/>
    <p:sldId id="273" r:id="rId22"/>
    <p:sldId id="274" r:id="rId23"/>
    <p:sldId id="396" r:id="rId24"/>
    <p:sldId id="275" r:id="rId25"/>
    <p:sldId id="276" r:id="rId26"/>
    <p:sldId id="487" r:id="rId27"/>
    <p:sldId id="277" r:id="rId28"/>
    <p:sldId id="491" r:id="rId29"/>
    <p:sldId id="278" r:id="rId30"/>
    <p:sldId id="279" r:id="rId31"/>
    <p:sldId id="424" r:id="rId32"/>
    <p:sldId id="280" r:id="rId33"/>
    <p:sldId id="281" r:id="rId34"/>
    <p:sldId id="282" r:id="rId35"/>
    <p:sldId id="425" r:id="rId36"/>
    <p:sldId id="283" r:id="rId37"/>
    <p:sldId id="492" r:id="rId38"/>
    <p:sldId id="284" r:id="rId39"/>
    <p:sldId id="493" r:id="rId40"/>
    <p:sldId id="285" r:id="rId41"/>
    <p:sldId id="494" r:id="rId42"/>
    <p:sldId id="286" r:id="rId43"/>
    <p:sldId id="287" r:id="rId44"/>
    <p:sldId id="288" r:id="rId45"/>
    <p:sldId id="496" r:id="rId46"/>
    <p:sldId id="289" r:id="rId47"/>
    <p:sldId id="290" r:id="rId48"/>
    <p:sldId id="497" r:id="rId49"/>
    <p:sldId id="291" r:id="rId50"/>
    <p:sldId id="292" r:id="rId51"/>
    <p:sldId id="293" r:id="rId52"/>
    <p:sldId id="294" r:id="rId53"/>
    <p:sldId id="295" r:id="rId54"/>
    <p:sldId id="498" r:id="rId55"/>
    <p:sldId id="296" r:id="rId56"/>
    <p:sldId id="499" r:id="rId57"/>
    <p:sldId id="297" r:id="rId58"/>
    <p:sldId id="298" r:id="rId59"/>
    <p:sldId id="299" r:id="rId60"/>
    <p:sldId id="300" r:id="rId61"/>
    <p:sldId id="500" r:id="rId62"/>
    <p:sldId id="301" r:id="rId63"/>
    <p:sldId id="302" r:id="rId64"/>
    <p:sldId id="504" r:id="rId65"/>
    <p:sldId id="303" r:id="rId66"/>
    <p:sldId id="304" r:id="rId67"/>
    <p:sldId id="305" r:id="rId68"/>
    <p:sldId id="306" r:id="rId69"/>
    <p:sldId id="307" r:id="rId70"/>
    <p:sldId id="510" r:id="rId71"/>
    <p:sldId id="308" r:id="rId72"/>
    <p:sldId id="309" r:id="rId73"/>
    <p:sldId id="310" r:id="rId74"/>
    <p:sldId id="311" r:id="rId75"/>
    <p:sldId id="515" r:id="rId76"/>
    <p:sldId id="312" r:id="rId77"/>
    <p:sldId id="313" r:id="rId78"/>
    <p:sldId id="314" r:id="rId79"/>
    <p:sldId id="519" r:id="rId80"/>
    <p:sldId id="315" r:id="rId81"/>
    <p:sldId id="316" r:id="rId82"/>
    <p:sldId id="317" r:id="rId83"/>
    <p:sldId id="319" r:id="rId84"/>
    <p:sldId id="318" r:id="rId85"/>
    <p:sldId id="320" r:id="rId86"/>
    <p:sldId id="321" r:id="rId87"/>
    <p:sldId id="32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DD"/>
    <a:srgbClr val="3C1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0E9BC-D529-4408-BA2F-7DEA733673B9}" type="datetimeFigureOut">
              <a:rPr lang="en-GB" smtClean="0"/>
              <a:t>02/06/2025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A4D46-CC4E-44B6-A8B9-E7B710EC97E8}" type="slidenum">
              <a:rPr lang="en-GB" smtClean="0"/>
              <a:t>‹#›</a:t>
            </a:fld>
            <a:endParaRPr lang="en-GB"/>
          </a:p>
        </p:txBody>
      </p:sp>
    </p:spTree>
    <p:extLst>
      <p:ext uri="{BB962C8B-B14F-4D97-AF65-F5344CB8AC3E}">
        <p14:creationId xmlns:p14="http://schemas.microsoft.com/office/powerpoint/2010/main" val="377405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C105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B05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5D27A3CF-981D-4990-A135-9F6AB9F61EB4}"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10B8C59-5D18-4A20-BD93-109233573346}" type="slidenum">
              <a:rPr lang="en-GB" smtClean="0"/>
              <a:t>‹#›</a:t>
            </a:fld>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1334" y="582762"/>
            <a:ext cx="3878697" cy="1419927"/>
          </a:xfrm>
          <a:prstGeom prst="rect">
            <a:avLst/>
          </a:prstGeom>
        </p:spPr>
      </p:pic>
    </p:spTree>
    <p:extLst>
      <p:ext uri="{BB962C8B-B14F-4D97-AF65-F5344CB8AC3E}">
        <p14:creationId xmlns:p14="http://schemas.microsoft.com/office/powerpoint/2010/main" val="118053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7A3CF-981D-4990-A135-9F6AB9F61EB4}"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0B8C59-5D18-4A20-BD93-109233573346}" type="slidenum">
              <a:rPr lang="en-GB" smtClean="0"/>
              <a:t>‹#›</a:t>
            </a:fld>
            <a:endParaRPr lang="en-GB"/>
          </a:p>
        </p:txBody>
      </p:sp>
      <p:grpSp>
        <p:nvGrpSpPr>
          <p:cNvPr id="13" name="Group 12"/>
          <p:cNvGrpSpPr/>
          <p:nvPr userDrawn="1"/>
        </p:nvGrpSpPr>
        <p:grpSpPr>
          <a:xfrm>
            <a:off x="131523" y="6243236"/>
            <a:ext cx="11928954" cy="614764"/>
            <a:chOff x="263046" y="6268288"/>
            <a:chExt cx="11928954" cy="614764"/>
          </a:xfrm>
          <a:solidFill>
            <a:srgbClr val="E7E6DD"/>
          </a:solidFill>
        </p:grpSpPr>
        <p:sp>
          <p:nvSpPr>
            <p:cNvPr id="14" name="Rectangle 13"/>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5" name="Straight Connector 14"/>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5252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27A3CF-981D-4990-A135-9F6AB9F61EB4}"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0B8C59-5D18-4A20-BD93-109233573346}" type="slidenum">
              <a:rPr lang="en-GB" smtClean="0"/>
              <a:t>‹#›</a:t>
            </a:fld>
            <a:endParaRPr lang="en-GB"/>
          </a:p>
        </p:txBody>
      </p:sp>
      <p:grpSp>
        <p:nvGrpSpPr>
          <p:cNvPr id="8" name="Group 7"/>
          <p:cNvGrpSpPr/>
          <p:nvPr userDrawn="1"/>
        </p:nvGrpSpPr>
        <p:grpSpPr>
          <a:xfrm>
            <a:off x="131523" y="6243236"/>
            <a:ext cx="11928954" cy="614764"/>
            <a:chOff x="263046" y="6268288"/>
            <a:chExt cx="11928954" cy="614764"/>
          </a:xfrm>
          <a:solidFill>
            <a:srgbClr val="E7E6DD"/>
          </a:solidFill>
        </p:grpSpPr>
        <p:sp>
          <p:nvSpPr>
            <p:cNvPr id="9" name="Rectangle 8"/>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0" name="Straight Connector 9"/>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8040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1600" y="1189468"/>
            <a:ext cx="6172200" cy="37335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7A3CF-981D-4990-A135-9F6AB9F61EB4}"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0B8C59-5D18-4A20-BD93-109233573346}" type="slidenum">
              <a:rPr lang="en-GB" smtClean="0"/>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217572"/>
            <a:ext cx="12192000" cy="1640428"/>
          </a:xfrm>
          <a:prstGeom prst="rect">
            <a:avLst/>
          </a:prstGeom>
        </p:spPr>
      </p:pic>
    </p:spTree>
    <p:extLst>
      <p:ext uri="{BB962C8B-B14F-4D97-AF65-F5344CB8AC3E}">
        <p14:creationId xmlns:p14="http://schemas.microsoft.com/office/powerpoint/2010/main" val="51523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27A3CF-981D-4990-A135-9F6AB9F61EB4}"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0B8C59-5D18-4A20-BD93-109233573346}" type="slidenum">
              <a:rPr lang="en-GB" smtClean="0"/>
              <a:t>‹#›</a:t>
            </a:fld>
            <a:endParaRPr lang="en-GB"/>
          </a:p>
        </p:txBody>
      </p:sp>
    </p:spTree>
    <p:extLst>
      <p:ext uri="{BB962C8B-B14F-4D97-AF65-F5344CB8AC3E}">
        <p14:creationId xmlns:p14="http://schemas.microsoft.com/office/powerpoint/2010/main" val="49560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3342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3342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D27A3CF-981D-4990-A135-9F6AB9F61EB4}"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0B8C59-5D18-4A20-BD93-109233573346}" type="slidenum">
              <a:rPr lang="en-GB" smtClean="0"/>
              <a:t>‹#›</a:t>
            </a:fld>
            <a:endParaRPr lang="en-GB"/>
          </a:p>
        </p:txBody>
      </p:sp>
    </p:spTree>
    <p:extLst>
      <p:ext uri="{BB962C8B-B14F-4D97-AF65-F5344CB8AC3E}">
        <p14:creationId xmlns:p14="http://schemas.microsoft.com/office/powerpoint/2010/main" val="329301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D27A3CF-981D-4990-A135-9F6AB9F61EB4}" type="datetimeFigureOut">
              <a:rPr lang="en-GB" smtClean="0"/>
              <a:t>02/06/2025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0B8C59-5D18-4A20-BD93-109233573346}" type="slidenum">
              <a:rPr lang="en-GB" smtClean="0"/>
              <a:t>‹#›</a:t>
            </a:fld>
            <a:endParaRPr lang="en-GB"/>
          </a:p>
        </p:txBody>
      </p:sp>
    </p:spTree>
    <p:extLst>
      <p:ext uri="{BB962C8B-B14F-4D97-AF65-F5344CB8AC3E}">
        <p14:creationId xmlns:p14="http://schemas.microsoft.com/office/powerpoint/2010/main" val="1544618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2530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2530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D27A3CF-981D-4990-A135-9F6AB9F61EB4}" type="datetimeFigureOut">
              <a:rPr lang="en-GB" smtClean="0"/>
              <a:t>02/06/2025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0B8C59-5D18-4A20-BD93-109233573346}" type="slidenum">
              <a:rPr lang="en-GB" smtClean="0"/>
              <a:t>‹#›</a:t>
            </a:fld>
            <a:endParaRPr lang="en-GB"/>
          </a:p>
        </p:txBody>
      </p:sp>
      <p:pic>
        <p:nvPicPr>
          <p:cNvPr id="10" name="Picture 9"/>
          <p:cNvPicPr>
            <a:picLocks noChangeAspect="1"/>
          </p:cNvPicPr>
          <p:nvPr userDrawn="1"/>
        </p:nvPicPr>
        <p:blipFill>
          <a:blip r:embed="rId2"/>
          <a:stretch>
            <a:fillRect/>
          </a:stretch>
        </p:blipFill>
        <p:spPr>
          <a:xfrm>
            <a:off x="0" y="5344727"/>
            <a:ext cx="12192000" cy="1553526"/>
          </a:xfrm>
          <a:prstGeom prst="rect">
            <a:avLst/>
          </a:prstGeom>
        </p:spPr>
      </p:pic>
    </p:spTree>
    <p:extLst>
      <p:ext uri="{BB962C8B-B14F-4D97-AF65-F5344CB8AC3E}">
        <p14:creationId xmlns:p14="http://schemas.microsoft.com/office/powerpoint/2010/main" val="399154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D27A3CF-981D-4990-A135-9F6AB9F61EB4}" type="datetimeFigureOut">
              <a:rPr lang="en-GB" smtClean="0"/>
              <a:t>02/06/2025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0B8C59-5D18-4A20-BD93-109233573346}" type="slidenum">
              <a:rPr lang="en-GB" smtClean="0"/>
              <a:t>‹#›</a:t>
            </a:fld>
            <a:endParaRPr lang="en-GB"/>
          </a:p>
        </p:txBody>
      </p:sp>
    </p:spTree>
    <p:extLst>
      <p:ext uri="{BB962C8B-B14F-4D97-AF65-F5344CB8AC3E}">
        <p14:creationId xmlns:p14="http://schemas.microsoft.com/office/powerpoint/2010/main" val="108424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E7E6DD"/>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27A3CF-981D-4990-A135-9F6AB9F61EB4}" type="datetimeFigureOut">
              <a:rPr lang="en-GB" smtClean="0"/>
              <a:t>02/06/2025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0B8C59-5D18-4A20-BD93-109233573346}" type="slidenum">
              <a:rPr lang="en-GB" smtClean="0"/>
              <a:t>‹#›</a:t>
            </a:fld>
            <a:endParaRPr lang="en-GB"/>
          </a:p>
        </p:txBody>
      </p:sp>
    </p:spTree>
    <p:extLst>
      <p:ext uri="{BB962C8B-B14F-4D97-AF65-F5344CB8AC3E}">
        <p14:creationId xmlns:p14="http://schemas.microsoft.com/office/powerpoint/2010/main" val="3292018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7A3CF-981D-4990-A135-9F6AB9F61EB4}"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0B8C59-5D18-4A20-BD93-109233573346}" type="slidenum">
              <a:rPr lang="en-GB" smtClean="0"/>
              <a:t>‹#›</a:t>
            </a:fld>
            <a:endParaRPr lang="en-GB"/>
          </a:p>
        </p:txBody>
      </p:sp>
    </p:spTree>
    <p:extLst>
      <p:ext uri="{BB962C8B-B14F-4D97-AF65-F5344CB8AC3E}">
        <p14:creationId xmlns:p14="http://schemas.microsoft.com/office/powerpoint/2010/main" val="144929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C105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B0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5D27A3CF-981D-4990-A135-9F6AB9F61EB4}"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0B8C59-5D18-4A20-BD93-109233573346}" type="slidenum">
              <a:rPr lang="en-GB" smtClean="0"/>
              <a:t>‹#›</a:t>
            </a:fld>
            <a:endParaRPr lang="en-GB"/>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1334" y="582762"/>
            <a:ext cx="3878697" cy="1419927"/>
          </a:xfrm>
          <a:prstGeom prst="rect">
            <a:avLst/>
          </a:prstGeom>
        </p:spPr>
      </p:pic>
    </p:spTree>
    <p:extLst>
      <p:ext uri="{BB962C8B-B14F-4D97-AF65-F5344CB8AC3E}">
        <p14:creationId xmlns:p14="http://schemas.microsoft.com/office/powerpoint/2010/main" val="2735398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7A3CF-981D-4990-A135-9F6AB9F61EB4}"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0B8C59-5D18-4A20-BD93-109233573346}" type="slidenum">
              <a:rPr lang="en-GB" smtClean="0"/>
              <a:t>‹#›</a:t>
            </a:fld>
            <a:endParaRPr lang="en-GB"/>
          </a:p>
        </p:txBody>
      </p:sp>
    </p:spTree>
    <p:extLst>
      <p:ext uri="{BB962C8B-B14F-4D97-AF65-F5344CB8AC3E}">
        <p14:creationId xmlns:p14="http://schemas.microsoft.com/office/powerpoint/2010/main" val="1545293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8"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8" y="3916391"/>
            <a:ext cx="10964333" cy="2173260"/>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207839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27A3CF-981D-4990-A135-9F6AB9F61EB4}"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0B8C59-5D18-4A20-BD93-109233573346}" type="slidenum">
              <a:rPr lang="en-GB" smtClean="0"/>
              <a:t>‹#›</a:t>
            </a:fld>
            <a:endParaRPr lang="en-GB"/>
          </a:p>
        </p:txBody>
      </p:sp>
      <p:grpSp>
        <p:nvGrpSpPr>
          <p:cNvPr id="14" name="Group 13"/>
          <p:cNvGrpSpPr/>
          <p:nvPr userDrawn="1"/>
        </p:nvGrpSpPr>
        <p:grpSpPr>
          <a:xfrm>
            <a:off x="131523" y="6243236"/>
            <a:ext cx="11928954" cy="614764"/>
            <a:chOff x="263046" y="6268288"/>
            <a:chExt cx="11928954" cy="614764"/>
          </a:xfrm>
          <a:solidFill>
            <a:srgbClr val="E7E6DD"/>
          </a:solidFill>
        </p:grpSpPr>
        <p:sp>
          <p:nvSpPr>
            <p:cNvPr id="9" name="Rectangle 8"/>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1" name="Straight Connector 10"/>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083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_Two Content">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3342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3342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D27A3CF-981D-4990-A135-9F6AB9F61EB4}"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0B8C59-5D18-4A20-BD93-109233573346}" type="slidenum">
              <a:rPr lang="en-GB" smtClean="0"/>
              <a:t>‹#›</a:t>
            </a:fld>
            <a:endParaRPr lang="en-GB"/>
          </a:p>
        </p:txBody>
      </p:sp>
      <p:grpSp>
        <p:nvGrpSpPr>
          <p:cNvPr id="12" name="Group 11"/>
          <p:cNvGrpSpPr/>
          <p:nvPr userDrawn="1"/>
        </p:nvGrpSpPr>
        <p:grpSpPr>
          <a:xfrm>
            <a:off x="131523" y="6243236"/>
            <a:ext cx="11928954" cy="614764"/>
            <a:chOff x="263046" y="6268288"/>
            <a:chExt cx="11928954" cy="614764"/>
          </a:xfrm>
          <a:solidFill>
            <a:srgbClr val="E7E6DD"/>
          </a:solidFill>
        </p:grpSpPr>
        <p:sp>
          <p:nvSpPr>
            <p:cNvPr id="13" name="Rectangle 12"/>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4" name="Straight Connector 13"/>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92958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D27A3CF-981D-4990-A135-9F6AB9F61EB4}" type="datetimeFigureOut">
              <a:rPr lang="en-GB" smtClean="0"/>
              <a:t>02/06/2025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0B8C59-5D18-4A20-BD93-109233573346}" type="slidenum">
              <a:rPr lang="en-GB" smtClean="0"/>
              <a:t>‹#›</a:t>
            </a:fld>
            <a:endParaRPr lang="en-GB"/>
          </a:p>
        </p:txBody>
      </p:sp>
      <p:cxnSp>
        <p:nvCxnSpPr>
          <p:cNvPr id="9" name="Straight Connector 8"/>
          <p:cNvCxnSpPr/>
          <p:nvPr userDrawn="1"/>
        </p:nvCxnSpPr>
        <p:spPr>
          <a:xfrm>
            <a:off x="354904" y="6268288"/>
            <a:ext cx="11548997" cy="30988"/>
          </a:xfrm>
          <a:prstGeom prst="line">
            <a:avLst/>
          </a:prstGeom>
          <a:solidFill>
            <a:srgbClr val="E7E6DD"/>
          </a:solidFill>
          <a:ln>
            <a:solidFill>
              <a:srgbClr val="3C1053"/>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131523" y="6243236"/>
            <a:ext cx="11928954" cy="614764"/>
            <a:chOff x="263046" y="6268288"/>
            <a:chExt cx="11928954" cy="614764"/>
          </a:xfrm>
          <a:solidFill>
            <a:srgbClr val="E7E6DD"/>
          </a:solidFill>
        </p:grpSpPr>
        <p:sp>
          <p:nvSpPr>
            <p:cNvPr id="11" name="Rectangle 10"/>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2" name="Straight Connector 11"/>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737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2_Comparison">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2530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2530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D27A3CF-981D-4990-A135-9F6AB9F61EB4}" type="datetimeFigureOut">
              <a:rPr lang="en-GB" smtClean="0"/>
              <a:t>02/06/2025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0B8C59-5D18-4A20-BD93-109233573346}" type="slidenum">
              <a:rPr lang="en-GB" smtClean="0"/>
              <a:t>‹#›</a:t>
            </a:fld>
            <a:endParaRPr lang="en-GB"/>
          </a:p>
        </p:txBody>
      </p:sp>
      <p:grpSp>
        <p:nvGrpSpPr>
          <p:cNvPr id="15" name="Group 14"/>
          <p:cNvGrpSpPr/>
          <p:nvPr userDrawn="1"/>
        </p:nvGrpSpPr>
        <p:grpSpPr>
          <a:xfrm>
            <a:off x="131523" y="6243236"/>
            <a:ext cx="11928954" cy="614764"/>
            <a:chOff x="263046" y="6268288"/>
            <a:chExt cx="11928954" cy="614764"/>
          </a:xfrm>
          <a:solidFill>
            <a:srgbClr val="E7E6DD"/>
          </a:solidFill>
        </p:grpSpPr>
        <p:sp>
          <p:nvSpPr>
            <p:cNvPr id="16" name="Rectangle 15"/>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7" name="Straight Connector 16"/>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724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D27A3CF-981D-4990-A135-9F6AB9F61EB4}" type="datetimeFigureOut">
              <a:rPr lang="en-GB" smtClean="0"/>
              <a:t>02/06/2025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0B8C59-5D18-4A20-BD93-109233573346}" type="slidenum">
              <a:rPr lang="en-GB" smtClean="0"/>
              <a:t>‹#›</a:t>
            </a:fld>
            <a:endParaRPr lang="en-GB"/>
          </a:p>
        </p:txBody>
      </p:sp>
      <p:grpSp>
        <p:nvGrpSpPr>
          <p:cNvPr id="11" name="Group 10"/>
          <p:cNvGrpSpPr/>
          <p:nvPr userDrawn="1"/>
        </p:nvGrpSpPr>
        <p:grpSpPr>
          <a:xfrm>
            <a:off x="131523" y="6243236"/>
            <a:ext cx="11928954" cy="614764"/>
            <a:chOff x="263046" y="6268288"/>
            <a:chExt cx="11928954" cy="614764"/>
          </a:xfrm>
          <a:solidFill>
            <a:srgbClr val="E7E6DD"/>
          </a:solidFill>
        </p:grpSpPr>
        <p:sp>
          <p:nvSpPr>
            <p:cNvPr id="12" name="Rectangle 11"/>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3" name="Straight Connector 12"/>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82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rgbClr val="E7E6DD"/>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27A3CF-981D-4990-A135-9F6AB9F61EB4}" type="datetimeFigureOut">
              <a:rPr lang="en-GB" smtClean="0"/>
              <a:t>02/06/2025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0B8C59-5D18-4A20-BD93-109233573346}" type="slidenum">
              <a:rPr lang="en-GB" smtClean="0"/>
              <a:t>‹#›</a:t>
            </a:fld>
            <a:endParaRPr lang="en-GB"/>
          </a:p>
        </p:txBody>
      </p:sp>
      <p:grpSp>
        <p:nvGrpSpPr>
          <p:cNvPr id="10" name="Group 9"/>
          <p:cNvGrpSpPr/>
          <p:nvPr userDrawn="1"/>
        </p:nvGrpSpPr>
        <p:grpSpPr>
          <a:xfrm>
            <a:off x="131523" y="6243236"/>
            <a:ext cx="11928954" cy="614764"/>
            <a:chOff x="263046" y="6268288"/>
            <a:chExt cx="11928954" cy="614764"/>
          </a:xfrm>
          <a:solidFill>
            <a:srgbClr val="E7E6DD"/>
          </a:solidFill>
        </p:grpSpPr>
        <p:sp>
          <p:nvSpPr>
            <p:cNvPr id="11" name="Rectangle 10"/>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2" name="Straight Connector 11"/>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13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bg>
      <p:bgPr>
        <a:solidFill>
          <a:srgbClr val="E7E6D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7A3CF-981D-4990-A135-9F6AB9F61EB4}"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0B8C59-5D18-4A20-BD93-109233573346}" type="slidenum">
              <a:rPr lang="en-GB" smtClean="0"/>
              <a:t>‹#›</a:t>
            </a:fld>
            <a:endParaRPr lang="en-GB"/>
          </a:p>
        </p:txBody>
      </p:sp>
      <p:grpSp>
        <p:nvGrpSpPr>
          <p:cNvPr id="13" name="Group 12"/>
          <p:cNvGrpSpPr/>
          <p:nvPr userDrawn="1"/>
        </p:nvGrpSpPr>
        <p:grpSpPr>
          <a:xfrm>
            <a:off x="131523" y="6243236"/>
            <a:ext cx="11928954" cy="614764"/>
            <a:chOff x="263046" y="6268288"/>
            <a:chExt cx="11928954" cy="614764"/>
          </a:xfrm>
          <a:solidFill>
            <a:srgbClr val="E7E6DD"/>
          </a:solidFill>
        </p:grpSpPr>
        <p:sp>
          <p:nvSpPr>
            <p:cNvPr id="14" name="Rectangle 13"/>
            <p:cNvSpPr/>
            <p:nvPr userDrawn="1"/>
          </p:nvSpPr>
          <p:spPr>
            <a:xfrm>
              <a:off x="263046" y="6308159"/>
              <a:ext cx="11928954" cy="5748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800" b="1" dirty="0">
                  <a:solidFill>
                    <a:srgbClr val="00B050"/>
                  </a:solidFill>
                  <a:latin typeface="Arial Rounded MT Bold" panose="020F0704030504030204" pitchFamily="34" charset="0"/>
                  <a:cs typeface="Arial" panose="020B0604020202020204" pitchFamily="34" charset="0"/>
                </a:rPr>
                <a:t>#IAM…</a:t>
              </a:r>
              <a:r>
                <a:rPr lang="en-GB" sz="1800" baseline="0" dirty="0">
                  <a:solidFill>
                    <a:srgbClr val="3C1053"/>
                  </a:solidFill>
                  <a:latin typeface="Arial Rounded MT Bold" panose="020F0704030504030204" pitchFamily="34" charset="0"/>
                  <a:cs typeface="Arial" panose="020B0604020202020204" pitchFamily="34" charset="0"/>
                </a:rPr>
                <a:t> A</a:t>
              </a:r>
              <a:r>
                <a:rPr lang="en-GB" sz="1800" b="1" baseline="0" dirty="0">
                  <a:solidFill>
                    <a:srgbClr val="00B050"/>
                  </a:solidFill>
                  <a:latin typeface="Arial Rounded MT Bold" panose="020F0704030504030204" pitchFamily="34" charset="0"/>
                  <a:cs typeface="Arial" panose="020B0604020202020204" pitchFamily="34" charset="0"/>
                </a:rPr>
                <a:t>M</a:t>
              </a:r>
              <a:r>
                <a:rPr lang="en-GB" sz="1800" baseline="0" dirty="0">
                  <a:solidFill>
                    <a:srgbClr val="3C1053"/>
                  </a:solidFill>
                  <a:latin typeface="Arial Rounded MT Bold" panose="020F0704030504030204" pitchFamily="34" charset="0"/>
                  <a:cs typeface="Arial" panose="020B0604020202020204" pitchFamily="34" charset="0"/>
                </a:rPr>
                <a:t>BITIOUS   PR</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FESSIONAL   INCL</a:t>
              </a:r>
              <a:r>
                <a:rPr lang="en-GB" sz="1800" b="1" baseline="0" dirty="0">
                  <a:solidFill>
                    <a:srgbClr val="00B050"/>
                  </a:solidFill>
                  <a:latin typeface="Arial Rounded MT Bold" panose="020F0704030504030204" pitchFamily="34" charset="0"/>
                  <a:cs typeface="Arial" panose="020B0604020202020204" pitchFamily="34" charset="0"/>
                </a:rPr>
                <a:t>U</a:t>
              </a:r>
              <a:r>
                <a:rPr lang="en-GB" sz="1800" baseline="0" dirty="0">
                  <a:solidFill>
                    <a:srgbClr val="3C1053"/>
                  </a:solidFill>
                  <a:latin typeface="Arial Rounded MT Bold" panose="020F0704030504030204" pitchFamily="34" charset="0"/>
                  <a:cs typeface="Arial" panose="020B0604020202020204" pitchFamily="34" charset="0"/>
                </a:rPr>
                <a:t>SIVE   RESI</a:t>
              </a:r>
              <a:r>
                <a:rPr lang="en-GB" sz="1800" b="1" baseline="0" dirty="0">
                  <a:solidFill>
                    <a:srgbClr val="00B050"/>
                  </a:solidFill>
                  <a:latin typeface="Arial Rounded MT Bold" panose="020F0704030504030204" pitchFamily="34" charset="0"/>
                  <a:cs typeface="Arial" panose="020B0604020202020204" pitchFamily="34" charset="0"/>
                </a:rPr>
                <a:t>L</a:t>
              </a:r>
              <a:r>
                <a:rPr lang="en-GB" sz="1800" baseline="0" dirty="0">
                  <a:solidFill>
                    <a:srgbClr val="3C1053"/>
                  </a:solidFill>
                  <a:latin typeface="Arial Rounded MT Bold" panose="020F0704030504030204" pitchFamily="34" charset="0"/>
                  <a:cs typeface="Arial" panose="020B0604020202020204" pitchFamily="34" charset="0"/>
                </a:rPr>
                <a:t>IENT   CREA</a:t>
              </a:r>
              <a:r>
                <a:rPr lang="en-GB" sz="1800" b="1" baseline="0" dirty="0">
                  <a:solidFill>
                    <a:srgbClr val="00B050"/>
                  </a:solidFill>
                  <a:latin typeface="Arial Rounded MT Bold" panose="020F0704030504030204" pitchFamily="34" charset="0"/>
                  <a:cs typeface="Arial" panose="020B0604020202020204" pitchFamily="34" charset="0"/>
                </a:rPr>
                <a:t>T</a:t>
              </a:r>
              <a:r>
                <a:rPr lang="en-GB" sz="1800" baseline="0" dirty="0">
                  <a:solidFill>
                    <a:srgbClr val="3C1053"/>
                  </a:solidFill>
                  <a:latin typeface="Arial Rounded MT Bold" panose="020F0704030504030204" pitchFamily="34" charset="0"/>
                  <a:cs typeface="Arial" panose="020B0604020202020204" pitchFamily="34" charset="0"/>
                </a:rPr>
                <a:t>IVE   C</a:t>
              </a:r>
              <a:r>
                <a:rPr lang="en-GB" sz="1800" b="1" baseline="0" dirty="0">
                  <a:solidFill>
                    <a:srgbClr val="00B050"/>
                  </a:solidFill>
                  <a:latin typeface="Arial Rounded MT Bold" panose="020F0704030504030204" pitchFamily="34" charset="0"/>
                  <a:cs typeface="Arial" panose="020B0604020202020204" pitchFamily="34" charset="0"/>
                </a:rPr>
                <a:t>O</a:t>
              </a:r>
              <a:r>
                <a:rPr lang="en-GB" sz="1800" baseline="0" dirty="0">
                  <a:solidFill>
                    <a:srgbClr val="3C1053"/>
                  </a:solidFill>
                  <a:latin typeface="Arial Rounded MT Bold" panose="020F0704030504030204" pitchFamily="34" charset="0"/>
                  <a:cs typeface="Arial" panose="020B0604020202020204" pitchFamily="34" charset="0"/>
                </a:rPr>
                <a:t>NFIDENT   I</a:t>
              </a:r>
              <a:r>
                <a:rPr lang="en-GB" sz="1800" b="1" baseline="0" dirty="0">
                  <a:solidFill>
                    <a:srgbClr val="00B050"/>
                  </a:solidFill>
                  <a:latin typeface="Arial Rounded MT Bold" panose="020F0704030504030204" pitchFamily="34" charset="0"/>
                  <a:cs typeface="Arial" panose="020B0604020202020204" pitchFamily="34" charset="0"/>
                </a:rPr>
                <a:t>N</a:t>
              </a:r>
              <a:r>
                <a:rPr lang="en-GB" sz="1800" baseline="0" dirty="0">
                  <a:solidFill>
                    <a:srgbClr val="3C1053"/>
                  </a:solidFill>
                  <a:latin typeface="Arial Rounded MT Bold" panose="020F0704030504030204" pitchFamily="34" charset="0"/>
                  <a:cs typeface="Arial" panose="020B0604020202020204" pitchFamily="34" charset="0"/>
                </a:rPr>
                <a:t>DEPENDENT</a:t>
              </a:r>
              <a:endParaRPr lang="en-GB" sz="1800" dirty="0">
                <a:solidFill>
                  <a:srgbClr val="3C1053"/>
                </a:solidFill>
                <a:latin typeface="Arial Rounded MT Bold" panose="020F0704030504030204" pitchFamily="34" charset="0"/>
                <a:cs typeface="Arial" panose="020B0604020202020204" pitchFamily="34" charset="0"/>
              </a:endParaRPr>
            </a:p>
          </p:txBody>
        </p:sp>
        <p:cxnSp>
          <p:nvCxnSpPr>
            <p:cNvPr id="15" name="Straight Connector 14"/>
            <p:cNvCxnSpPr/>
            <p:nvPr userDrawn="1"/>
          </p:nvCxnSpPr>
          <p:spPr>
            <a:xfrm>
              <a:off x="354904" y="6268288"/>
              <a:ext cx="11548997" cy="30988"/>
            </a:xfrm>
            <a:prstGeom prst="line">
              <a:avLst/>
            </a:prstGeom>
            <a:grpFill/>
            <a:ln>
              <a:solidFill>
                <a:srgbClr val="3C10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048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6D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7A3CF-981D-4990-A135-9F6AB9F61EB4}" type="datetimeFigureOut">
              <a:rPr lang="en-GB" smtClean="0"/>
              <a:t>02/06/2025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B8C59-5D18-4A20-BD93-109233573346}" type="slidenum">
              <a:rPr lang="en-GB" smtClean="0"/>
              <a:t>‹#›</a:t>
            </a:fld>
            <a:endParaRPr lang="en-GB"/>
          </a:p>
        </p:txBody>
      </p:sp>
      <p:pic>
        <p:nvPicPr>
          <p:cNvPr id="8" name="Pictur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 y="5217572"/>
            <a:ext cx="12192000" cy="1640428"/>
          </a:xfrm>
          <a:prstGeom prst="rect">
            <a:avLst/>
          </a:prstGeom>
        </p:spPr>
      </p:pic>
    </p:spTree>
    <p:extLst>
      <p:ext uri="{BB962C8B-B14F-4D97-AF65-F5344CB8AC3E}">
        <p14:creationId xmlns:p14="http://schemas.microsoft.com/office/powerpoint/2010/main" val="2494913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9" r:id="rId4"/>
    <p:sldLayoutId id="2147483670" r:id="rId5"/>
    <p:sldLayoutId id="2147483671" r:id="rId6"/>
    <p:sldLayoutId id="2147483672" r:id="rId7"/>
    <p:sldLayoutId id="2147483673" r:id="rId8"/>
    <p:sldLayoutId id="2147483674" r:id="rId9"/>
    <p:sldLayoutId id="2147483675" r:id="rId10"/>
    <p:sldLayoutId id="2147483668" r:id="rId11"/>
    <p:sldLayoutId id="2147483667" r:id="rId12"/>
    <p:sldLayoutId id="2147483650" r:id="rId13"/>
    <p:sldLayoutId id="2147483652" r:id="rId14"/>
    <p:sldLayoutId id="2147483659" r:id="rId15"/>
    <p:sldLayoutId id="2147483653" r:id="rId16"/>
    <p:sldLayoutId id="2147483654" r:id="rId17"/>
    <p:sldLayoutId id="2147483655" r:id="rId18"/>
    <p:sldLayoutId id="2147483656" r:id="rId19"/>
    <p:sldLayoutId id="2147483657" r:id="rId20"/>
    <p:sldLayoutId id="214748367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8.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ucas.com/finance"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0.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ucas.com/"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ucas.com/undergraduate/applying-university/filling-your-ucas-undergraduate-application" TargetMode="Externa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3.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4.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5.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6.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7.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8.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9.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UCAS 2026 Entry </a:t>
            </a:r>
          </a:p>
        </p:txBody>
      </p:sp>
    </p:spTree>
    <p:extLst>
      <p:ext uri="{BB962C8B-B14F-4D97-AF65-F5344CB8AC3E}">
        <p14:creationId xmlns:p14="http://schemas.microsoft.com/office/powerpoint/2010/main" val="4227575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8988C-4072-D031-920D-103CA4F18990}"/>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E91C128-CD61-0988-6D93-47E4B1213F12}"/>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sp>
        <p:nvSpPr>
          <p:cNvPr id="3" name="TextBox 5">
            <a:extLst>
              <a:ext uri="{FF2B5EF4-FFF2-40B4-BE49-F238E27FC236}">
                <a16:creationId xmlns:a16="http://schemas.microsoft.com/office/drawing/2014/main" id="{9F2E9A3B-B976-2DDA-6FA1-D934D70269F5}"/>
              </a:ext>
            </a:extLst>
          </p:cNvPr>
          <p:cNvSpPr txBox="1"/>
          <p:nvPr/>
        </p:nvSpPr>
        <p:spPr>
          <a:xfrm>
            <a:off x="395927" y="2016715"/>
            <a:ext cx="5005805" cy="1754326"/>
          </a:xfrm>
          <a:prstGeom prst="rect">
            <a:avLst/>
          </a:prstGeom>
          <a:noFill/>
          <a:ln cap="flat">
            <a:noFill/>
          </a:ln>
        </p:spPr>
        <p:txBody>
          <a:bodyPr vert="horz" wrap="square" lIns="91440" tIns="45720" rIns="91440" bIns="45720" anchor="t" anchorCtr="0" compatLnSpc="1">
            <a:spAutoFit/>
          </a:bodyPr>
          <a:lstStyle/>
          <a:p>
            <a:r>
              <a:rPr lang="en-GB" dirty="0">
                <a:latin typeface="Arial" panose="020B0604020202020204" pitchFamily="34" charset="0"/>
                <a:cs typeface="Arial" panose="020B0604020202020204" pitchFamily="34" charset="0"/>
              </a:rPr>
              <a:t>Choose if you want to get tailored information about university and apprenticeship options.</a:t>
            </a:r>
          </a:p>
          <a:p>
            <a:endParaRPr lang="en-GB" dirty="0">
              <a:latin typeface="Arial" panose="020B0604020202020204" pitchFamily="34" charset="0"/>
              <a:cs typeface="Arial" panose="020B0604020202020204" pitchFamily="34" charset="0"/>
            </a:endParaRPr>
          </a:p>
          <a:p>
            <a:r>
              <a:rPr lang="en-GB" b="0" i="0" dirty="0">
                <a:effectLst/>
                <a:latin typeface="Arial" panose="020B0604020202020204" pitchFamily="34" charset="0"/>
                <a:cs typeface="Arial" panose="020B0604020202020204" pitchFamily="34" charset="0"/>
              </a:rPr>
              <a:t>Select </a:t>
            </a: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subjects, locations or industries </a:t>
            </a:r>
            <a:r>
              <a:rPr lang="en-GB" b="0" i="0" dirty="0">
                <a:effectLst/>
                <a:latin typeface="Arial" panose="020B0604020202020204" pitchFamily="34" charset="0"/>
                <a:cs typeface="Arial" panose="020B0604020202020204" pitchFamily="34" charset="0"/>
              </a:rPr>
              <a:t>that you are interested in</a:t>
            </a:r>
            <a:r>
              <a:rPr lang="en-GB" dirty="0">
                <a:latin typeface="Arial" panose="020B0604020202020204" pitchFamily="34" charset="0"/>
                <a:cs typeface="Arial" panose="020B0604020202020204" pitchFamily="34" charset="0"/>
              </a:rPr>
              <a:t> – you can change these at any point in your preferences</a:t>
            </a:r>
            <a:r>
              <a:rPr lang="en-GB" b="0" i="0" dirty="0">
                <a:effectLst/>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FCE0CFCF-23EA-2914-C9B0-88EAF61159F8}"/>
              </a:ext>
            </a:extLst>
          </p:cNvPr>
          <p:cNvPicPr>
            <a:picLocks noChangeAspect="1"/>
          </p:cNvPicPr>
          <p:nvPr/>
        </p:nvPicPr>
        <p:blipFill rotWithShape="1">
          <a:blip r:embed="rId2"/>
          <a:srcRect l="16560" r="13223"/>
          <a:stretch/>
        </p:blipFill>
        <p:spPr>
          <a:xfrm>
            <a:off x="6571940" y="1910854"/>
            <a:ext cx="5224132" cy="3795436"/>
          </a:xfrm>
          <a:prstGeom prst="roundRect">
            <a:avLst/>
          </a:prstGeom>
        </p:spPr>
      </p:pic>
      <p:sp>
        <p:nvSpPr>
          <p:cNvPr id="5" name="Footer Placeholder 4">
            <a:extLst>
              <a:ext uri="{FF2B5EF4-FFF2-40B4-BE49-F238E27FC236}">
                <a16:creationId xmlns:a16="http://schemas.microsoft.com/office/drawing/2014/main" id="{4392EB7C-61C7-7BA9-4BA7-AA8A3E7E476C}"/>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145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23D2B-95C2-2166-5740-29E86E7851FE}"/>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9D3D034B-79B6-E805-EAA3-2C31D3247B81}"/>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sp>
        <p:nvSpPr>
          <p:cNvPr id="3" name="TextBox 2">
            <a:extLst>
              <a:ext uri="{FF2B5EF4-FFF2-40B4-BE49-F238E27FC236}">
                <a16:creationId xmlns:a16="http://schemas.microsoft.com/office/drawing/2014/main" id="{F210D257-D405-37F4-32EF-AFB8FFE9A3FF}"/>
              </a:ext>
            </a:extLst>
          </p:cNvPr>
          <p:cNvSpPr txBox="1"/>
          <p:nvPr/>
        </p:nvSpPr>
        <p:spPr>
          <a:xfrm>
            <a:off x="351542" y="1785990"/>
            <a:ext cx="3153657" cy="2554545"/>
          </a:xfrm>
          <a:prstGeom prst="rect">
            <a:avLst/>
          </a:prstGeom>
          <a:noFill/>
          <a:ln cap="flat">
            <a:noFill/>
          </a:ln>
        </p:spPr>
        <p:txBody>
          <a:bodyPr vert="horz" wrap="square" lIns="91440" tIns="45720" rIns="91440" bIns="45720" anchor="t" anchorCtr="0" compatLnSpc="1">
            <a:spAutoFit/>
          </a:bodyPr>
          <a:lstStyle/>
          <a:p>
            <a:r>
              <a:rPr lang="en-GB" sz="1600" dirty="0">
                <a:latin typeface="Arial" panose="020B0604020202020204" pitchFamily="34" charset="0"/>
                <a:cs typeface="Arial" panose="020B0604020202020204" pitchFamily="34" charset="0"/>
              </a:rPr>
              <a:t>If you’re interested in apprenticeship opportunities, UCAS can match you to potential employers if you sign up to smart alerts.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You’ll get these directly to your inbox. It’s totally optional</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F3E0D97-E975-2A07-2131-73AF36AE89CA}"/>
              </a:ext>
            </a:extLst>
          </p:cNvPr>
          <p:cNvPicPr>
            <a:picLocks noChangeAspect="1"/>
          </p:cNvPicPr>
          <p:nvPr/>
        </p:nvPicPr>
        <p:blipFill rotWithShape="1">
          <a:blip r:embed="rId2"/>
          <a:srcRect l="34121" t="16211" r="28645" b="15735"/>
          <a:stretch/>
        </p:blipFill>
        <p:spPr>
          <a:xfrm>
            <a:off x="3850397" y="1373297"/>
            <a:ext cx="2899474" cy="3002222"/>
          </a:xfrm>
          <a:prstGeom prst="roundRect">
            <a:avLst/>
          </a:prstGeom>
        </p:spPr>
      </p:pic>
      <p:pic>
        <p:nvPicPr>
          <p:cNvPr id="5" name="Picture 4">
            <a:extLst>
              <a:ext uri="{FF2B5EF4-FFF2-40B4-BE49-F238E27FC236}">
                <a16:creationId xmlns:a16="http://schemas.microsoft.com/office/drawing/2014/main" id="{8D4D97BB-EBA7-68D2-B9D8-0AADFB080B43}"/>
              </a:ext>
            </a:extLst>
          </p:cNvPr>
          <p:cNvPicPr>
            <a:picLocks noChangeAspect="1"/>
          </p:cNvPicPr>
          <p:nvPr/>
        </p:nvPicPr>
        <p:blipFill rotWithShape="1">
          <a:blip r:embed="rId3"/>
          <a:srcRect r="18661"/>
          <a:stretch/>
        </p:blipFill>
        <p:spPr>
          <a:xfrm>
            <a:off x="6891867" y="2731249"/>
            <a:ext cx="4948590" cy="3386386"/>
          </a:xfrm>
          <a:prstGeom prst="roundRect">
            <a:avLst>
              <a:gd name="adj" fmla="val 7371"/>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6DBE60A5-D002-22A7-967A-2536A5EFBC14}"/>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166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DFB0B-580E-4B69-A4B1-3AB3C13C0A54}"/>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1B5C7E2E-0FCE-B414-CCC7-8F0004568959}"/>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sp>
        <p:nvSpPr>
          <p:cNvPr id="3" name="TextBox 2">
            <a:extLst>
              <a:ext uri="{FF2B5EF4-FFF2-40B4-BE49-F238E27FC236}">
                <a16:creationId xmlns:a16="http://schemas.microsoft.com/office/drawing/2014/main" id="{2B47AA67-BFC5-EEB7-B514-C392EDB328A1}"/>
              </a:ext>
            </a:extLst>
          </p:cNvPr>
          <p:cNvSpPr txBox="1"/>
          <p:nvPr/>
        </p:nvSpPr>
        <p:spPr>
          <a:xfrm>
            <a:off x="577225" y="1899499"/>
            <a:ext cx="4958962" cy="2246769"/>
          </a:xfrm>
          <a:prstGeom prst="rect">
            <a:avLst/>
          </a:prstGeom>
          <a:noFill/>
          <a:ln cap="flat">
            <a:noFill/>
          </a:ln>
        </p:spPr>
        <p:txBody>
          <a:bodyPr vert="horz" wrap="square" lIns="91440" tIns="45720" rIns="91440" bIns="45720" anchor="t" anchorCtr="0" compatLnSpc="1">
            <a:spAutoFit/>
          </a:bodyPr>
          <a:lstStyle/>
          <a:p>
            <a:r>
              <a:rPr lang="en-GB" sz="2000" dirty="0">
                <a:latin typeface="Arial" panose="020B0604020202020204" pitchFamily="34" charset="0"/>
                <a:cs typeface="Arial" panose="020B0604020202020204" pitchFamily="34" charset="0"/>
              </a:rPr>
              <a:t>For apprenticeships; </a:t>
            </a:r>
          </a:p>
          <a:p>
            <a:r>
              <a:rPr lang="en-GB" sz="2000" dirty="0">
                <a:latin typeface="Arial" panose="020B0604020202020204" pitchFamily="34" charset="0"/>
                <a:cs typeface="Arial" panose="020B0604020202020204" pitchFamily="34" charset="0"/>
              </a:rPr>
              <a:t>If you are interested, there are a few more questions to answer to make sure the information you are sent is useful.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You can manage this at any time in your ‘Preferences’. </a:t>
            </a:r>
          </a:p>
        </p:txBody>
      </p:sp>
      <p:pic>
        <p:nvPicPr>
          <p:cNvPr id="4" name="Picture 3">
            <a:extLst>
              <a:ext uri="{FF2B5EF4-FFF2-40B4-BE49-F238E27FC236}">
                <a16:creationId xmlns:a16="http://schemas.microsoft.com/office/drawing/2014/main" id="{28C2ED45-2B6F-0B36-0A48-32D89142AC8B}"/>
              </a:ext>
            </a:extLst>
          </p:cNvPr>
          <p:cNvPicPr>
            <a:picLocks noChangeAspect="1"/>
          </p:cNvPicPr>
          <p:nvPr/>
        </p:nvPicPr>
        <p:blipFill>
          <a:blip r:embed="rId2"/>
          <a:stretch>
            <a:fillRect/>
          </a:stretch>
        </p:blipFill>
        <p:spPr>
          <a:xfrm>
            <a:off x="6655812" y="1171366"/>
            <a:ext cx="4958962" cy="4975886"/>
          </a:xfrm>
          <a:prstGeom prst="roundRect">
            <a:avLst>
              <a:gd name="adj" fmla="val 7371"/>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6935B95C-BA25-CA9E-CCDB-D76AA5161479}"/>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040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D5640-D352-EF12-35D4-DDC13E12FA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5C7BBA-C05D-287B-E250-194D98822448}"/>
              </a:ext>
            </a:extLst>
          </p:cNvPr>
          <p:cNvPicPr>
            <a:picLocks noChangeAspect="1"/>
          </p:cNvPicPr>
          <p:nvPr/>
        </p:nvPicPr>
        <p:blipFill rotWithShape="1">
          <a:blip r:embed="rId2"/>
          <a:srcRect l="3808" t="21567" r="70573" b="38653"/>
          <a:stretch/>
        </p:blipFill>
        <p:spPr>
          <a:xfrm>
            <a:off x="3349130" y="2824197"/>
            <a:ext cx="3511882" cy="3067480"/>
          </a:xfrm>
          <a:prstGeom prst="roundRect">
            <a:avLst>
              <a:gd name="adj" fmla="val 4779"/>
            </a:avLst>
          </a:prstGeom>
          <a:ln w="6350">
            <a:solidFill>
              <a:schemeClr val="tx2">
                <a:lumMod val="40000"/>
                <a:lumOff val="60000"/>
              </a:schemeClr>
            </a:solidFill>
          </a:ln>
          <a:effectLst/>
        </p:spPr>
      </p:pic>
      <p:sp>
        <p:nvSpPr>
          <p:cNvPr id="3" name="Title 5">
            <a:extLst>
              <a:ext uri="{FF2B5EF4-FFF2-40B4-BE49-F238E27FC236}">
                <a16:creationId xmlns:a16="http://schemas.microsoft.com/office/drawing/2014/main" id="{F5270EA5-3F1C-900A-1F18-87ACA1F40AF1}"/>
              </a:ext>
            </a:extLst>
          </p:cNvPr>
          <p:cNvSpPr>
            <a:spLocks noGrp="1"/>
          </p:cNvSpPr>
          <p:nvPr>
            <p:ph type="title"/>
          </p:nvPr>
        </p:nvSpPr>
        <p:spPr>
          <a:xfrm>
            <a:off x="178643" y="211773"/>
            <a:ext cx="7610869" cy="1019027"/>
          </a:xfrm>
        </p:spPr>
        <p:txBody>
          <a:bodyPr/>
          <a:lstStyle/>
          <a:p>
            <a:r>
              <a:rPr lang="en-GB" dirty="0">
                <a:latin typeface="Arial" panose="020B0604020202020204" pitchFamily="34" charset="0"/>
                <a:cs typeface="Arial" panose="020B0604020202020204" pitchFamily="34" charset="0"/>
              </a:rPr>
              <a:t>Welsh language preferences</a:t>
            </a:r>
          </a:p>
        </p:txBody>
      </p:sp>
      <p:sp>
        <p:nvSpPr>
          <p:cNvPr id="4" name="Content Placeholder 4">
            <a:extLst>
              <a:ext uri="{FF2B5EF4-FFF2-40B4-BE49-F238E27FC236}">
                <a16:creationId xmlns:a16="http://schemas.microsoft.com/office/drawing/2014/main" id="{EDBC8BBD-A570-2A26-82D3-BDFE2DAE258B}"/>
              </a:ext>
            </a:extLst>
          </p:cNvPr>
          <p:cNvSpPr txBox="1">
            <a:spLocks/>
          </p:cNvSpPr>
          <p:nvPr/>
        </p:nvSpPr>
        <p:spPr>
          <a:xfrm>
            <a:off x="352998" y="1340799"/>
            <a:ext cx="5240024" cy="1165334"/>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1400" dirty="0">
                <a:solidFill>
                  <a:srgbClr val="000000"/>
                </a:solidFill>
                <a:latin typeface="Arial" panose="020B0604020202020204" pitchFamily="34" charset="0"/>
                <a:ea typeface="+mn-ea"/>
                <a:cs typeface="Arial" panose="020B0604020202020204" pitchFamily="34" charset="0"/>
              </a:rPr>
              <a:t>If you would prefer to view your application, along with the help text and receive communications from us in Welsh, you can update your language preferences.</a:t>
            </a:r>
          </a:p>
        </p:txBody>
      </p:sp>
      <p:pic>
        <p:nvPicPr>
          <p:cNvPr id="5" name="Picture 4">
            <a:extLst>
              <a:ext uri="{FF2B5EF4-FFF2-40B4-BE49-F238E27FC236}">
                <a16:creationId xmlns:a16="http://schemas.microsoft.com/office/drawing/2014/main" id="{86E32878-4147-5F19-415D-C2394B4C8677}"/>
              </a:ext>
            </a:extLst>
          </p:cNvPr>
          <p:cNvPicPr>
            <a:picLocks noChangeAspect="1"/>
          </p:cNvPicPr>
          <p:nvPr/>
        </p:nvPicPr>
        <p:blipFill rotWithShape="1">
          <a:blip r:embed="rId3"/>
          <a:srcRect l="75492" t="12824" r="6885" b="50000"/>
          <a:stretch/>
        </p:blipFill>
        <p:spPr>
          <a:xfrm>
            <a:off x="495185" y="2812059"/>
            <a:ext cx="2595270" cy="3079618"/>
          </a:xfrm>
          <a:prstGeom prst="roundRect">
            <a:avLst>
              <a:gd name="adj" fmla="val 4779"/>
            </a:avLst>
          </a:prstGeom>
          <a:ln w="6350">
            <a:solidFill>
              <a:schemeClr val="tx2">
                <a:lumMod val="40000"/>
                <a:lumOff val="60000"/>
              </a:schemeClr>
            </a:solidFill>
          </a:ln>
          <a:effectLst/>
        </p:spPr>
      </p:pic>
      <p:pic>
        <p:nvPicPr>
          <p:cNvPr id="6" name="Picture 5">
            <a:extLst>
              <a:ext uri="{FF2B5EF4-FFF2-40B4-BE49-F238E27FC236}">
                <a16:creationId xmlns:a16="http://schemas.microsoft.com/office/drawing/2014/main" id="{001F21D7-E66F-5D43-33E9-41FFE7F10537}"/>
              </a:ext>
            </a:extLst>
          </p:cNvPr>
          <p:cNvPicPr>
            <a:picLocks noChangeAspect="1"/>
          </p:cNvPicPr>
          <p:nvPr/>
        </p:nvPicPr>
        <p:blipFill>
          <a:blip r:embed="rId4"/>
          <a:stretch>
            <a:fillRect/>
          </a:stretch>
        </p:blipFill>
        <p:spPr>
          <a:xfrm>
            <a:off x="7119687" y="2139617"/>
            <a:ext cx="4714522" cy="3997096"/>
          </a:xfrm>
          <a:prstGeom prst="roundRect">
            <a:avLst>
              <a:gd name="adj" fmla="val 7371"/>
            </a:avLst>
          </a:prstGeom>
          <a:ln w="6350">
            <a:solidFill>
              <a:schemeClr val="tx2">
                <a:lumMod val="40000"/>
                <a:lumOff val="60000"/>
              </a:schemeClr>
            </a:solidFill>
          </a:ln>
          <a:effectLst/>
        </p:spPr>
      </p:pic>
    </p:spTree>
    <p:extLst>
      <p:ext uri="{BB962C8B-B14F-4D97-AF65-F5344CB8AC3E}">
        <p14:creationId xmlns:p14="http://schemas.microsoft.com/office/powerpoint/2010/main" val="161667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latin typeface="Roboto" panose="02000000000000000000" pitchFamily="2" charset="0"/>
              </a:rPr>
              <a:t>Starting your application. </a:t>
            </a:r>
          </a:p>
        </p:txBody>
      </p:sp>
      <p:sp>
        <p:nvSpPr>
          <p:cNvPr id="2" name="Footer Placeholder 4">
            <a:extLst>
              <a:ext uri="{FF2B5EF4-FFF2-40B4-BE49-F238E27FC236}">
                <a16:creationId xmlns:a16="http://schemas.microsoft.com/office/drawing/2014/main" id="{42FCC190-8A71-B527-7AD4-2B03E66E0E5C}"/>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97FCE-D009-15D6-42C3-441CFDC2D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336BD-BB0D-F8D2-3FBC-6E63CF916E6F}"/>
              </a:ext>
            </a:extLst>
          </p:cNvPr>
          <p:cNvSpPr txBox="1">
            <a:spLocks/>
          </p:cNvSpPr>
          <p:nvPr/>
        </p:nvSpPr>
        <p:spPr>
          <a:xfrm>
            <a:off x="236538" y="141270"/>
            <a:ext cx="7610475"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Roboto" panose="02000000000000000000" pitchFamily="2" charset="0"/>
              </a:rPr>
              <a:t>Starting your application </a:t>
            </a:r>
            <a:endParaRPr lang="en-GB" dirty="0">
              <a:latin typeface="Roboto" panose="02000000000000000000" pitchFamily="2" charset="0"/>
            </a:endParaRPr>
          </a:p>
        </p:txBody>
      </p:sp>
      <p:sp>
        <p:nvSpPr>
          <p:cNvPr id="3" name="TextBox 2">
            <a:extLst>
              <a:ext uri="{FF2B5EF4-FFF2-40B4-BE49-F238E27FC236}">
                <a16:creationId xmlns:a16="http://schemas.microsoft.com/office/drawing/2014/main" id="{39EB7FE3-9537-7441-E8E0-1AC7A837B7DC}"/>
              </a:ext>
            </a:extLst>
          </p:cNvPr>
          <p:cNvSpPr txBox="1"/>
          <p:nvPr/>
        </p:nvSpPr>
        <p:spPr>
          <a:xfrm>
            <a:off x="400580" y="1900589"/>
            <a:ext cx="3849687" cy="2585323"/>
          </a:xfrm>
          <a:prstGeom prst="rect">
            <a:avLst/>
          </a:prstGeom>
          <a:noFill/>
        </p:spPr>
        <p:txBody>
          <a:bodyPr wrap="square">
            <a:spAutoFit/>
          </a:bodyPr>
          <a:lstStyle/>
          <a:p>
            <a:r>
              <a:rPr lang="en-GB" dirty="0">
                <a:latin typeface="Arial" panose="020B0604020202020204" pitchFamily="34" charset="0"/>
                <a:ea typeface="+mn-lt"/>
                <a:cs typeface="Arial" panose="020B0604020202020204" pitchFamily="34" charset="0"/>
              </a:rPr>
              <a:t>Choose the year you want to start your studies, level of study (it's </a:t>
            </a:r>
            <a:r>
              <a:rPr lang="en-GB" b="1" dirty="0">
                <a:latin typeface="Arial" panose="020B0604020202020204" pitchFamily="34" charset="0"/>
                <a:ea typeface="+mn-lt"/>
                <a:cs typeface="Arial" panose="020B0604020202020204" pitchFamily="34" charset="0"/>
              </a:rPr>
              <a:t>Undergraduate </a:t>
            </a:r>
            <a:r>
              <a:rPr lang="en-GB" dirty="0">
                <a:latin typeface="Arial" panose="020B0604020202020204" pitchFamily="34" charset="0"/>
                <a:ea typeface="+mn-lt"/>
                <a:cs typeface="Arial" panose="020B0604020202020204" pitchFamily="34" charset="0"/>
              </a:rPr>
              <a:t>if you are still at school/college) and type of application you wish to make. </a:t>
            </a: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ea typeface="+mn-lt"/>
                <a:cs typeface="Arial" panose="020B0604020202020204" pitchFamily="34" charset="0"/>
              </a:rPr>
              <a:t>Make sure you choose </a:t>
            </a:r>
            <a:r>
              <a:rPr lang="en-GB" b="1" dirty="0">
                <a:latin typeface="Arial" panose="020B0604020202020204" pitchFamily="34" charset="0"/>
                <a:ea typeface="+mn-lt"/>
                <a:cs typeface="Arial" panose="020B0604020202020204" pitchFamily="34" charset="0"/>
              </a:rPr>
              <a:t>2026</a:t>
            </a:r>
            <a:r>
              <a:rPr lang="en-GB" dirty="0">
                <a:latin typeface="Arial" panose="020B0604020202020204" pitchFamily="34" charset="0"/>
                <a:ea typeface="+mn-lt"/>
                <a:cs typeface="Arial" panose="020B0604020202020204" pitchFamily="34" charset="0"/>
              </a:rPr>
              <a:t> if you want to start next year, including if you want to defer entry.  </a:t>
            </a:r>
          </a:p>
        </p:txBody>
      </p:sp>
      <p:pic>
        <p:nvPicPr>
          <p:cNvPr id="4" name="Picture 3" descr="Graphical user interface, website&#10;&#10;Description automatically generated">
            <a:extLst>
              <a:ext uri="{FF2B5EF4-FFF2-40B4-BE49-F238E27FC236}">
                <a16:creationId xmlns:a16="http://schemas.microsoft.com/office/drawing/2014/main" id="{C7E75E97-3A96-2BB5-8552-E074AF7B37F3}"/>
              </a:ext>
            </a:extLst>
          </p:cNvPr>
          <p:cNvPicPr>
            <a:picLocks noChangeAspect="1"/>
          </p:cNvPicPr>
          <p:nvPr/>
        </p:nvPicPr>
        <p:blipFill>
          <a:blip r:embed="rId2"/>
          <a:stretch>
            <a:fillRect/>
          </a:stretch>
        </p:blipFill>
        <p:spPr>
          <a:xfrm>
            <a:off x="4749513" y="1468789"/>
            <a:ext cx="6799740" cy="4350594"/>
          </a:xfrm>
          <a:prstGeom prst="roundRect">
            <a:avLst>
              <a:gd name="adj" fmla="val 7371"/>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1BAC38BB-36CB-476C-5D70-0BD070E8F582}"/>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032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0367C-64EE-F810-5FD7-6579BD762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8BF2F-84E5-8D66-F54B-55FA94DBCB86}"/>
              </a:ext>
            </a:extLst>
          </p:cNvPr>
          <p:cNvSpPr txBox="1">
            <a:spLocks/>
          </p:cNvSpPr>
          <p:nvPr/>
        </p:nvSpPr>
        <p:spPr>
          <a:xfrm>
            <a:off x="219605" y="158203"/>
            <a:ext cx="7610475"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Starting your application</a:t>
            </a:r>
          </a:p>
        </p:txBody>
      </p:sp>
      <p:sp>
        <p:nvSpPr>
          <p:cNvPr id="3" name="TextBox 5">
            <a:extLst>
              <a:ext uri="{FF2B5EF4-FFF2-40B4-BE49-F238E27FC236}">
                <a16:creationId xmlns:a16="http://schemas.microsoft.com/office/drawing/2014/main" id="{030A0A22-ABB9-667B-25CF-A67550E2C051}"/>
              </a:ext>
            </a:extLst>
          </p:cNvPr>
          <p:cNvSpPr txBox="1"/>
          <p:nvPr/>
        </p:nvSpPr>
        <p:spPr>
          <a:xfrm>
            <a:off x="305162" y="1093375"/>
            <a:ext cx="8638813" cy="677108"/>
          </a:xfrm>
          <a:prstGeom prst="rect">
            <a:avLst/>
          </a:prstGeom>
          <a:noFill/>
          <a:ln cap="flat">
            <a:noFill/>
          </a:ln>
        </p:spPr>
        <p:txBody>
          <a:bodyPr vert="horz" wrap="square" lIns="91440" tIns="45720" rIns="91440" bIns="45720" anchor="t" anchorCtr="0" compatLnSpc="1">
            <a:spAutoFit/>
          </a:bodyPr>
          <a:lstStyle/>
          <a:p>
            <a:r>
              <a:rPr lang="en-GB" sz="2000" b="0" i="0" dirty="0">
                <a:solidFill>
                  <a:srgbClr val="000000"/>
                </a:solidFill>
                <a:effectLst/>
                <a:latin typeface="Arial" panose="020B0604020202020204" pitchFamily="34" charset="0"/>
                <a:cs typeface="Arial" panose="020B0604020202020204" pitchFamily="34" charset="0"/>
              </a:rPr>
              <a:t>To start your UCAS application click on </a:t>
            </a:r>
            <a:r>
              <a:rPr lang="en-GB" sz="2000" b="1" i="0" dirty="0">
                <a:solidFill>
                  <a:srgbClr val="000000"/>
                </a:solidFill>
                <a:effectLst/>
                <a:latin typeface="Arial" panose="020B0604020202020204" pitchFamily="34" charset="0"/>
                <a:cs typeface="Arial" panose="020B0604020202020204" pitchFamily="34" charset="0"/>
              </a:rPr>
              <a:t>2026 applications </a:t>
            </a:r>
            <a:r>
              <a:rPr lang="en-GB" sz="2000" i="0" dirty="0">
                <a:solidFill>
                  <a:srgbClr val="000000"/>
                </a:solidFill>
                <a:effectLst/>
                <a:latin typeface="Arial" panose="020B0604020202020204" pitchFamily="34" charset="0"/>
                <a:cs typeface="Arial" panose="020B0604020202020204" pitchFamily="34" charset="0"/>
              </a:rPr>
              <a:t>to get started</a:t>
            </a:r>
            <a:r>
              <a:rPr lang="en-GB" sz="2000" dirty="0">
                <a:solidFill>
                  <a:srgbClr val="000000"/>
                </a:solidFill>
                <a:latin typeface="Arial" panose="020B0604020202020204" pitchFamily="34" charset="0"/>
                <a:cs typeface="Arial" panose="020B0604020202020204" pitchFamily="34" charset="0"/>
              </a:rPr>
              <a:t>.</a:t>
            </a:r>
            <a:endParaRPr lang="en-GB" sz="2000" dirty="0">
              <a:solidFill>
                <a:srgbClr val="1F2834"/>
              </a:solidFill>
              <a:latin typeface="Arial" panose="020B0604020202020204" pitchFamily="34" charset="0"/>
              <a:cs typeface="Arial" panose="020B0604020202020204" pitchFamily="34" charset="0"/>
            </a:endParaRPr>
          </a:p>
          <a:p>
            <a:endParaRPr lang="en-GB" dirty="0">
              <a:solidFill>
                <a:srgbClr val="000000"/>
              </a:solidFill>
            </a:endParaRPr>
          </a:p>
        </p:txBody>
      </p:sp>
      <p:pic>
        <p:nvPicPr>
          <p:cNvPr id="4" name="Picture 3">
            <a:extLst>
              <a:ext uri="{FF2B5EF4-FFF2-40B4-BE49-F238E27FC236}">
                <a16:creationId xmlns:a16="http://schemas.microsoft.com/office/drawing/2014/main" id="{D379E823-E4B4-29E7-ED80-2E321C61D31C}"/>
              </a:ext>
            </a:extLst>
          </p:cNvPr>
          <p:cNvPicPr>
            <a:picLocks noChangeAspect="1"/>
          </p:cNvPicPr>
          <p:nvPr/>
        </p:nvPicPr>
        <p:blipFill rotWithShape="1">
          <a:blip r:embed="rId2"/>
          <a:srcRect t="7270"/>
          <a:stretch/>
        </p:blipFill>
        <p:spPr>
          <a:xfrm>
            <a:off x="1842530" y="1693937"/>
            <a:ext cx="7445046" cy="4291880"/>
          </a:xfrm>
          <a:prstGeom prst="roundRect">
            <a:avLst>
              <a:gd name="adj" fmla="val 10084"/>
            </a:avLst>
          </a:prstGeom>
          <a:ln w="6350">
            <a:solidFill>
              <a:schemeClr val="tx2">
                <a:lumMod val="40000"/>
                <a:lumOff val="60000"/>
              </a:schemeClr>
            </a:solidFill>
          </a:ln>
          <a:effectLst/>
        </p:spPr>
      </p:pic>
      <p:sp>
        <p:nvSpPr>
          <p:cNvPr id="5" name="Oval 4">
            <a:extLst>
              <a:ext uri="{FF2B5EF4-FFF2-40B4-BE49-F238E27FC236}">
                <a16:creationId xmlns:a16="http://schemas.microsoft.com/office/drawing/2014/main" id="{A74A4468-3D0D-26CE-922B-F9A58E7C3F82}"/>
              </a:ext>
            </a:extLst>
          </p:cNvPr>
          <p:cNvSpPr/>
          <p:nvPr/>
        </p:nvSpPr>
        <p:spPr>
          <a:xfrm>
            <a:off x="7259108" y="2753232"/>
            <a:ext cx="1295400" cy="885825"/>
          </a:xfrm>
          <a:prstGeom prst="ellipse">
            <a:avLst/>
          </a:prstGeom>
          <a:noFill/>
          <a:ln w="19050">
            <a:solidFill>
              <a:srgbClr val="3C10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4">
            <a:extLst>
              <a:ext uri="{FF2B5EF4-FFF2-40B4-BE49-F238E27FC236}">
                <a16:creationId xmlns:a16="http://schemas.microsoft.com/office/drawing/2014/main" id="{7F2F70EE-EE24-BDB6-1480-BB39BB916FA0}"/>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40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E2162-9460-3BFB-D317-41FB4DEBAB31}"/>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D4FD72B3-297B-87DC-9E95-14224110245E}"/>
              </a:ext>
            </a:extLst>
          </p:cNvPr>
          <p:cNvSpPr txBox="1"/>
          <p:nvPr/>
        </p:nvSpPr>
        <p:spPr>
          <a:xfrm>
            <a:off x="487557" y="2647196"/>
            <a:ext cx="3528316" cy="2031325"/>
          </a:xfrm>
          <a:prstGeom prst="rect">
            <a:avLst/>
          </a:prstGeom>
          <a:noFill/>
          <a:ln cap="flat">
            <a:noFill/>
          </a:ln>
        </p:spPr>
        <p:txBody>
          <a:bodyPr vert="horz" wrap="square" lIns="91440" tIns="45720" rIns="91440" bIns="45720" anchor="t" anchorCtr="0" compatLnSpc="1">
            <a:spAutoFit/>
          </a:bodyPr>
          <a:lstStyle/>
          <a:p>
            <a:r>
              <a:rPr lang="en-GB" dirty="0">
                <a:latin typeface="Arial" panose="020B0604020202020204" pitchFamily="34" charset="0"/>
                <a:cs typeface="Arial" panose="020B0604020202020204" pitchFamily="34" charset="0"/>
              </a:rPr>
              <a:t>I</a:t>
            </a:r>
            <a:r>
              <a:rPr lang="en-GB" b="0" i="0" dirty="0">
                <a:effectLst/>
                <a:latin typeface="Arial" panose="020B0604020202020204" pitchFamily="34" charset="0"/>
                <a:cs typeface="Arial" panose="020B0604020202020204" pitchFamily="34" charset="0"/>
              </a:rPr>
              <a:t>f </a:t>
            </a:r>
            <a:r>
              <a:rPr lang="en-GB" dirty="0">
                <a:latin typeface="Arial" panose="020B0604020202020204" pitchFamily="34" charset="0"/>
                <a:cs typeface="Arial" panose="020B0604020202020204" pitchFamily="34" charset="0"/>
              </a:rPr>
              <a:t>you're applying</a:t>
            </a:r>
            <a:r>
              <a:rPr lang="en-GB" b="0" i="0" dirty="0">
                <a:effectLst/>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with the help of college</a:t>
            </a:r>
            <a:r>
              <a:rPr lang="en-GB" b="0" i="0" dirty="0">
                <a:effectLst/>
                <a:latin typeface="Arial" panose="020B0604020202020204" pitchFamily="34" charset="0"/>
                <a:cs typeface="Arial" panose="020B0604020202020204" pitchFamily="34" charset="0"/>
              </a:rPr>
              <a:t> then select ‘</a:t>
            </a:r>
            <a:r>
              <a:rPr lang="en-GB" b="1" i="0" dirty="0">
                <a:effectLst/>
                <a:latin typeface="Arial" panose="020B0604020202020204" pitchFamily="34" charset="0"/>
                <a:cs typeface="Arial" panose="020B0604020202020204" pitchFamily="34" charset="0"/>
              </a:rPr>
              <a:t>Yes’.</a:t>
            </a:r>
          </a:p>
          <a:p>
            <a:endParaRPr lang="en-GB" b="1" dirty="0">
              <a:latin typeface="Arial" panose="020B0604020202020204" pitchFamily="34" charset="0"/>
              <a:cs typeface="Arial" panose="020B0604020202020204" pitchFamily="34" charset="0"/>
            </a:endParaRPr>
          </a:p>
          <a:p>
            <a:r>
              <a:rPr lang="en-GB" i="0" dirty="0">
                <a:effectLst/>
                <a:latin typeface="Arial" panose="020B0604020202020204" pitchFamily="34" charset="0"/>
                <a:cs typeface="Arial" panose="020B0604020202020204" pitchFamily="34" charset="0"/>
              </a:rPr>
              <a:t>You will then need to enter the </a:t>
            </a:r>
            <a:r>
              <a:rPr lang="en-GB" b="1" i="0" dirty="0">
                <a:effectLst/>
                <a:latin typeface="Arial" panose="020B0604020202020204" pitchFamily="34" charset="0"/>
                <a:cs typeface="Arial" panose="020B0604020202020204" pitchFamily="34" charset="0"/>
              </a:rPr>
              <a:t>Buzzword.</a:t>
            </a:r>
          </a:p>
          <a:p>
            <a:endParaRPr lang="en-GB" b="1" dirty="0">
              <a:latin typeface="Arial" panose="020B0604020202020204" pitchFamily="34" charset="0"/>
              <a:cs typeface="Arial" panose="020B0604020202020204" pitchFamily="34" charset="0"/>
            </a:endParaRPr>
          </a:p>
          <a:p>
            <a:r>
              <a:rPr lang="en-GB" i="0" dirty="0">
                <a:effectLst/>
                <a:latin typeface="Arial" panose="020B0604020202020204" pitchFamily="34" charset="0"/>
                <a:cs typeface="Arial" panose="020B0604020202020204" pitchFamily="34" charset="0"/>
              </a:rPr>
              <a:t>The Buzzword is Moulton2026</a:t>
            </a:r>
          </a:p>
        </p:txBody>
      </p:sp>
      <p:pic>
        <p:nvPicPr>
          <p:cNvPr id="3" name="Picture 2">
            <a:extLst>
              <a:ext uri="{FF2B5EF4-FFF2-40B4-BE49-F238E27FC236}">
                <a16:creationId xmlns:a16="http://schemas.microsoft.com/office/drawing/2014/main" id="{1B3107A5-1996-C7A9-97B6-8F9C87CF6C0D}"/>
              </a:ext>
            </a:extLst>
          </p:cNvPr>
          <p:cNvPicPr>
            <a:picLocks noChangeAspect="1"/>
          </p:cNvPicPr>
          <p:nvPr/>
        </p:nvPicPr>
        <p:blipFill rotWithShape="1">
          <a:blip r:embed="rId2"/>
          <a:srcRect b="28686"/>
          <a:stretch/>
        </p:blipFill>
        <p:spPr>
          <a:xfrm>
            <a:off x="5544953" y="1504370"/>
            <a:ext cx="5715320" cy="2296988"/>
          </a:xfrm>
          <a:prstGeom prst="roundRect">
            <a:avLst>
              <a:gd name="adj" fmla="val 4779"/>
            </a:avLst>
          </a:prstGeom>
          <a:ln w="6350">
            <a:solidFill>
              <a:schemeClr val="tx2">
                <a:lumMod val="40000"/>
                <a:lumOff val="60000"/>
              </a:schemeClr>
            </a:solidFill>
          </a:ln>
          <a:effectLst/>
        </p:spPr>
      </p:pic>
      <p:sp>
        <p:nvSpPr>
          <p:cNvPr id="4" name="TextBox 3">
            <a:extLst>
              <a:ext uri="{FF2B5EF4-FFF2-40B4-BE49-F238E27FC236}">
                <a16:creationId xmlns:a16="http://schemas.microsoft.com/office/drawing/2014/main" id="{571D6F41-40C8-356C-D0E7-6B3A63FFCF04}"/>
              </a:ext>
            </a:extLst>
          </p:cNvPr>
          <p:cNvSpPr txBox="1"/>
          <p:nvPr/>
        </p:nvSpPr>
        <p:spPr>
          <a:xfrm>
            <a:off x="222635" y="273541"/>
            <a:ext cx="1096183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latin typeface="Arial" panose="020B0604020202020204" pitchFamily="34" charset="0"/>
                <a:ea typeface="Roboto" panose="02000000000000000000" pitchFamily="2" charset="0"/>
                <a:cs typeface="Arial" panose="020B0604020202020204" pitchFamily="34" charset="0"/>
              </a:rPr>
              <a:t>Linking to your school, college or centre</a:t>
            </a:r>
            <a:endParaRPr lang="en-US" sz="4400" dirty="0">
              <a:latin typeface="Arial" panose="020B0604020202020204" pitchFamily="34" charset="0"/>
              <a:ea typeface="Roboto" panose="02000000000000000000" pitchFamily="2" charset="0"/>
              <a:cs typeface="Arial" panose="020B0604020202020204" pitchFamily="34" charset="0"/>
            </a:endParaRPr>
          </a:p>
        </p:txBody>
      </p:sp>
      <p:pic>
        <p:nvPicPr>
          <p:cNvPr id="5" name="Picture 3" descr="Graphical user interface, text, application&#10;&#10;Description automatically generated">
            <a:extLst>
              <a:ext uri="{FF2B5EF4-FFF2-40B4-BE49-F238E27FC236}">
                <a16:creationId xmlns:a16="http://schemas.microsoft.com/office/drawing/2014/main" id="{6E4266D7-126E-2DF5-2D8B-2B5643550F0B}"/>
              </a:ext>
            </a:extLst>
          </p:cNvPr>
          <p:cNvPicPr>
            <a:picLocks noChangeAspect="1"/>
          </p:cNvPicPr>
          <p:nvPr/>
        </p:nvPicPr>
        <p:blipFill>
          <a:blip r:embed="rId3"/>
          <a:stretch>
            <a:fillRect/>
          </a:stretch>
        </p:blipFill>
        <p:spPr>
          <a:xfrm>
            <a:off x="5345594" y="3871173"/>
            <a:ext cx="6280474" cy="223864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4F4FFE1B-F5E7-33D9-5EDE-A076DA7AFD14}"/>
              </a:ext>
            </a:extLst>
          </p:cNvPr>
          <p:cNvSpPr txBox="1"/>
          <p:nvPr/>
        </p:nvSpPr>
        <p:spPr>
          <a:xfrm>
            <a:off x="2898716" y="1858590"/>
            <a:ext cx="3528316" cy="276999"/>
          </a:xfrm>
          <a:prstGeom prst="rect">
            <a:avLst/>
          </a:prstGeom>
          <a:noFill/>
        </p:spPr>
        <p:txBody>
          <a:bodyPr wrap="square" rtlCol="0">
            <a:spAutoFit/>
          </a:bodyPr>
          <a:lstStyle/>
          <a:p>
            <a:r>
              <a:rPr lang="en-GB" sz="1200" dirty="0">
                <a:solidFill>
                  <a:srgbClr val="FF0000"/>
                </a:solidFill>
                <a:latin typeface="Arial" panose="020B0604020202020204" pitchFamily="34" charset="0"/>
                <a:cs typeface="Arial" panose="020B0604020202020204" pitchFamily="34" charset="0"/>
              </a:rPr>
              <a:t>Please connect your account with us!!</a:t>
            </a:r>
          </a:p>
        </p:txBody>
      </p:sp>
      <p:cxnSp>
        <p:nvCxnSpPr>
          <p:cNvPr id="7" name="Straight Arrow Connector 6">
            <a:extLst>
              <a:ext uri="{FF2B5EF4-FFF2-40B4-BE49-F238E27FC236}">
                <a16:creationId xmlns:a16="http://schemas.microsoft.com/office/drawing/2014/main" id="{43B0A826-476D-D8E6-09BA-14D547CE49CC}"/>
              </a:ext>
            </a:extLst>
          </p:cNvPr>
          <p:cNvCxnSpPr/>
          <p:nvPr/>
        </p:nvCxnSpPr>
        <p:spPr>
          <a:xfrm>
            <a:off x="4893733" y="2135589"/>
            <a:ext cx="1962150" cy="813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001CA9BB-B943-1757-5F52-F2ACDB9FDD66}"/>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380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9F4C-19D9-89A7-2D2A-5251E0FB307E}"/>
            </a:ext>
          </a:extLst>
        </p:cNvPr>
        <p:cNvGrpSpPr/>
        <p:nvPr/>
      </p:nvGrpSpPr>
      <p:grpSpPr>
        <a:xfrm>
          <a:off x="0" y="0"/>
          <a:ext cx="0" cy="0"/>
          <a:chOff x="0" y="0"/>
          <a:chExt cx="0" cy="0"/>
        </a:xfrm>
      </p:grpSpPr>
      <p:pic>
        <p:nvPicPr>
          <p:cNvPr id="2" name="Picture 7" descr="Graphical user interface, text, application, chat or text message&#10;&#10;Description automatically generated">
            <a:extLst>
              <a:ext uri="{FF2B5EF4-FFF2-40B4-BE49-F238E27FC236}">
                <a16:creationId xmlns:a16="http://schemas.microsoft.com/office/drawing/2014/main" id="{DC6B1F9A-AC2C-0CAD-C498-7CABAB50317C}"/>
              </a:ext>
            </a:extLst>
          </p:cNvPr>
          <p:cNvPicPr>
            <a:picLocks noChangeAspect="1"/>
          </p:cNvPicPr>
          <p:nvPr/>
        </p:nvPicPr>
        <p:blipFill>
          <a:blip r:embed="rId2"/>
          <a:stretch>
            <a:fillRect/>
          </a:stretch>
        </p:blipFill>
        <p:spPr>
          <a:xfrm>
            <a:off x="3732895" y="1606245"/>
            <a:ext cx="5321380" cy="2132276"/>
          </a:xfrm>
          <a:prstGeom prst="roundRect">
            <a:avLst>
              <a:gd name="adj" fmla="val 4779"/>
            </a:avLst>
          </a:prstGeom>
          <a:ln w="6350">
            <a:solidFill>
              <a:schemeClr val="tx2">
                <a:lumMod val="40000"/>
                <a:lumOff val="60000"/>
              </a:schemeClr>
            </a:solidFill>
          </a:ln>
          <a:effectLst/>
        </p:spPr>
      </p:pic>
      <p:sp>
        <p:nvSpPr>
          <p:cNvPr id="3" name="TextBox 2">
            <a:extLst>
              <a:ext uri="{FF2B5EF4-FFF2-40B4-BE49-F238E27FC236}">
                <a16:creationId xmlns:a16="http://schemas.microsoft.com/office/drawing/2014/main" id="{D62267B9-BF39-D5DC-E508-8AD7983891BF}"/>
              </a:ext>
            </a:extLst>
          </p:cNvPr>
          <p:cNvSpPr txBox="1"/>
          <p:nvPr/>
        </p:nvSpPr>
        <p:spPr>
          <a:xfrm>
            <a:off x="399583" y="2151727"/>
            <a:ext cx="3071749" cy="2862322"/>
          </a:xfrm>
          <a:prstGeom prst="rect">
            <a:avLst/>
          </a:prstGeom>
          <a:noFill/>
          <a:ln cap="flat">
            <a:noFill/>
          </a:ln>
        </p:spPr>
        <p:txBody>
          <a:bodyPr vert="horz" wrap="square" lIns="91440" tIns="45720" rIns="91440" bIns="45720" anchor="t" anchorCtr="0" compatLnSpc="1">
            <a:spAutoFit/>
          </a:bodyPr>
          <a:lstStyle/>
          <a:p>
            <a:r>
              <a:rPr lang="en-GB" dirty="0">
                <a:solidFill>
                  <a:srgbClr val="000000"/>
                </a:solidFill>
                <a:latin typeface="Arial" panose="020B0604020202020204" pitchFamily="34" charset="0"/>
                <a:ea typeface="+mn-lt"/>
                <a:cs typeface="Arial" panose="020B0604020202020204" pitchFamily="34" charset="0"/>
              </a:rPr>
              <a:t>Enter the </a:t>
            </a:r>
            <a:r>
              <a:rPr lang="en-GB" b="1" dirty="0">
                <a:solidFill>
                  <a:srgbClr val="000000"/>
                </a:solidFill>
                <a:latin typeface="Arial" panose="020B0604020202020204" pitchFamily="34" charset="0"/>
                <a:ea typeface="+mn-lt"/>
                <a:cs typeface="Arial" panose="020B0604020202020204" pitchFamily="34" charset="0"/>
              </a:rPr>
              <a:t>buzzword</a:t>
            </a:r>
            <a:r>
              <a:rPr lang="en-GB" dirty="0">
                <a:solidFill>
                  <a:srgbClr val="000000"/>
                </a:solidFill>
                <a:latin typeface="Arial" panose="020B0604020202020204" pitchFamily="34" charset="0"/>
                <a:ea typeface="+mn-lt"/>
                <a:cs typeface="Arial" panose="020B0604020202020204" pitchFamily="34" charset="0"/>
              </a:rPr>
              <a:t>, and </a:t>
            </a:r>
            <a:r>
              <a:rPr lang="en-GB" b="1" dirty="0">
                <a:solidFill>
                  <a:srgbClr val="000000"/>
                </a:solidFill>
                <a:latin typeface="Arial" panose="020B0604020202020204" pitchFamily="34" charset="0"/>
                <a:ea typeface="+mn-lt"/>
                <a:cs typeface="Arial" panose="020B0604020202020204" pitchFamily="34" charset="0"/>
              </a:rPr>
              <a:t>confirm </a:t>
            </a:r>
            <a:r>
              <a:rPr lang="en-GB" dirty="0">
                <a:solidFill>
                  <a:srgbClr val="000000"/>
                </a:solidFill>
                <a:latin typeface="Arial" panose="020B0604020202020204" pitchFamily="34" charset="0"/>
                <a:ea typeface="+mn-lt"/>
                <a:cs typeface="Arial" panose="020B0604020202020204" pitchFamily="34" charset="0"/>
              </a:rPr>
              <a:t>the details are correct. </a:t>
            </a:r>
            <a:endParaRPr lang="en-GB" dirty="0">
              <a:solidFill>
                <a:srgbClr val="1F2834"/>
              </a:solidFill>
              <a:latin typeface="Arial" panose="020B0604020202020204" pitchFamily="34" charset="0"/>
              <a:ea typeface="+mn-lt"/>
              <a:cs typeface="Arial" panose="020B0604020202020204" pitchFamily="34" charset="0"/>
            </a:endParaRPr>
          </a:p>
          <a:p>
            <a:endParaRPr lang="en-GB" dirty="0">
              <a:solidFill>
                <a:srgbClr val="000000"/>
              </a:solidFill>
              <a:latin typeface="Arial" panose="020B0604020202020204" pitchFamily="34" charset="0"/>
              <a:ea typeface="+mn-lt"/>
              <a:cs typeface="Arial" panose="020B0604020202020204" pitchFamily="34" charset="0"/>
            </a:endParaRPr>
          </a:p>
          <a:p>
            <a:r>
              <a:rPr lang="en-GB" dirty="0">
                <a:solidFill>
                  <a:srgbClr val="000000"/>
                </a:solidFill>
                <a:latin typeface="Arial" panose="020B0604020202020204" pitchFamily="34" charset="0"/>
                <a:ea typeface="+mn-lt"/>
                <a:cs typeface="Arial" panose="020B0604020202020204" pitchFamily="34" charset="0"/>
              </a:rPr>
              <a:t>This will </a:t>
            </a:r>
            <a:r>
              <a:rPr lang="en-GB" b="1" dirty="0">
                <a:solidFill>
                  <a:srgbClr val="000000"/>
                </a:solidFill>
                <a:latin typeface="Arial" panose="020B0604020202020204" pitchFamily="34" charset="0"/>
                <a:ea typeface="+mn-lt"/>
                <a:cs typeface="Arial" panose="020B0604020202020204" pitchFamily="34" charset="0"/>
              </a:rPr>
              <a:t>link your application </a:t>
            </a:r>
            <a:r>
              <a:rPr lang="en-GB" dirty="0">
                <a:solidFill>
                  <a:srgbClr val="000000"/>
                </a:solidFill>
                <a:latin typeface="Arial" panose="020B0604020202020204" pitchFamily="34" charset="0"/>
                <a:ea typeface="+mn-lt"/>
                <a:cs typeface="Arial" panose="020B0604020202020204" pitchFamily="34" charset="0"/>
              </a:rPr>
              <a:t>to college, so we can track your progress and provide support, including adding your reference.</a:t>
            </a:r>
            <a:endParaRPr lang="en-GB" dirty="0">
              <a:solidFill>
                <a:srgbClr val="000000"/>
              </a:solidFill>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F3AE46DF-4720-7113-C064-1E0A1B82BA75}"/>
              </a:ext>
            </a:extLst>
          </p:cNvPr>
          <p:cNvSpPr txBox="1"/>
          <p:nvPr/>
        </p:nvSpPr>
        <p:spPr>
          <a:xfrm>
            <a:off x="232894" y="457545"/>
            <a:ext cx="10536705"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400" dirty="0">
                <a:latin typeface="Arial" panose="020B0604020202020204" pitchFamily="34" charset="0"/>
                <a:ea typeface="Roboto" panose="02000000000000000000" pitchFamily="2" charset="0"/>
                <a:cs typeface="Arial" panose="020B0604020202020204" pitchFamily="34" charset="0"/>
              </a:rPr>
              <a:t>Linking to your school, college or centre</a:t>
            </a:r>
            <a:endParaRPr lang="en-US" sz="4400" dirty="0">
              <a:latin typeface="Arial" panose="020B0604020202020204" pitchFamily="34" charset="0"/>
              <a:ea typeface="Roboto" panose="02000000000000000000" pitchFamily="2" charset="0"/>
              <a:cs typeface="Arial" panose="020B060402020202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CEADE6A8-C44E-4E02-ED07-43BEB6824995}"/>
              </a:ext>
            </a:extLst>
          </p:cNvPr>
          <p:cNvPicPr>
            <a:picLocks noChangeAspect="1"/>
          </p:cNvPicPr>
          <p:nvPr/>
        </p:nvPicPr>
        <p:blipFill rotWithShape="1">
          <a:blip r:embed="rId3"/>
          <a:srcRect t="1" b="1"/>
          <a:stretch/>
        </p:blipFill>
        <p:spPr>
          <a:xfrm>
            <a:off x="6316134" y="3296023"/>
            <a:ext cx="5476282" cy="2884690"/>
          </a:xfrm>
          <a:prstGeom prst="roundRect">
            <a:avLst>
              <a:gd name="adj" fmla="val 4779"/>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25A680F4-83FA-2D0A-B6CA-6B64D43AFC46}"/>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774CF8C-5F96-65F8-D568-9CD32902741F}"/>
              </a:ext>
            </a:extLst>
          </p:cNvPr>
          <p:cNvSpPr txBox="1"/>
          <p:nvPr/>
        </p:nvSpPr>
        <p:spPr>
          <a:xfrm>
            <a:off x="1311017" y="5107793"/>
            <a:ext cx="4190229" cy="830997"/>
          </a:xfrm>
          <a:prstGeom prst="rect">
            <a:avLst/>
          </a:prstGeom>
          <a:noFill/>
          <a:ln w="28575">
            <a:solidFill>
              <a:srgbClr val="3C1053"/>
            </a:solidFill>
          </a:ln>
        </p:spPr>
        <p:txBody>
          <a:bodyPr wrap="square" rtlCol="0">
            <a:spAutoFit/>
          </a:bodyPr>
          <a:lstStyle/>
          <a:p>
            <a:pPr algn="ctr"/>
            <a:r>
              <a:rPr lang="en-GB" sz="2400" dirty="0">
                <a:latin typeface="Arial" panose="020B0604020202020204" pitchFamily="34" charset="0"/>
                <a:cs typeface="Arial" panose="020B0604020202020204" pitchFamily="34" charset="0"/>
              </a:rPr>
              <a:t>Moulton college buzzword</a:t>
            </a:r>
          </a:p>
          <a:p>
            <a:pPr algn="ctr"/>
            <a:r>
              <a:rPr lang="en-GB" sz="2400" b="1" dirty="0">
                <a:latin typeface="Arial" panose="020B0604020202020204" pitchFamily="34" charset="0"/>
                <a:cs typeface="Arial" panose="020B0604020202020204" pitchFamily="34" charset="0"/>
              </a:rPr>
              <a:t>Moulton2026</a:t>
            </a:r>
          </a:p>
        </p:txBody>
      </p:sp>
    </p:spTree>
    <p:extLst>
      <p:ext uri="{BB962C8B-B14F-4D97-AF65-F5344CB8AC3E}">
        <p14:creationId xmlns:p14="http://schemas.microsoft.com/office/powerpoint/2010/main" val="420135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66B65-4AEC-BABA-363E-748A91A8E1F1}"/>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227935B1-D4E5-D40B-919D-D41888F4D8E1}"/>
              </a:ext>
            </a:extLst>
          </p:cNvPr>
          <p:cNvSpPr txBox="1"/>
          <p:nvPr/>
        </p:nvSpPr>
        <p:spPr>
          <a:xfrm>
            <a:off x="427442" y="2130298"/>
            <a:ext cx="3814358" cy="2062103"/>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Arial" panose="020B0604020202020204" pitchFamily="34" charset="0"/>
                <a:cs typeface="Arial" panose="020B0604020202020204" pitchFamily="34" charset="0"/>
              </a:rPr>
              <a:t>Once your application has been linked, you can then select a </a:t>
            </a:r>
            <a:r>
              <a:rPr lang="en-GB" sz="1600" b="1" dirty="0">
                <a:solidFill>
                  <a:srgbClr val="000000"/>
                </a:solidFill>
                <a:latin typeface="Arial" panose="020B0604020202020204" pitchFamily="34" charset="0"/>
                <a:cs typeface="Arial" panose="020B0604020202020204" pitchFamily="34" charset="0"/>
              </a:rPr>
              <a:t>group</a:t>
            </a:r>
            <a:r>
              <a:rPr lang="en-GB" sz="1600" dirty="0">
                <a:solidFill>
                  <a:srgbClr val="000000"/>
                </a:solidFill>
                <a:latin typeface="Arial" panose="020B0604020202020204" pitchFamily="34" charset="0"/>
                <a:cs typeface="Arial" panose="020B0604020202020204" pitchFamily="34" charset="0"/>
              </a:rPr>
              <a:t> (if this has been set up by college) for your application.</a:t>
            </a:r>
          </a:p>
          <a:p>
            <a:endParaRPr lang="en-GB" sz="1600" dirty="0">
              <a:solidFill>
                <a:srgbClr val="000000"/>
              </a:solidFill>
              <a:latin typeface="Arial" panose="020B0604020202020204" pitchFamily="34"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This will be the name of your course – if you are unsure please ask a member of staff. </a:t>
            </a:r>
          </a:p>
        </p:txBody>
      </p:sp>
      <p:sp>
        <p:nvSpPr>
          <p:cNvPr id="3" name="TextBox 2">
            <a:extLst>
              <a:ext uri="{FF2B5EF4-FFF2-40B4-BE49-F238E27FC236}">
                <a16:creationId xmlns:a16="http://schemas.microsoft.com/office/drawing/2014/main" id="{B42B9358-BB4B-6D45-4F83-E038B87212A3}"/>
              </a:ext>
            </a:extLst>
          </p:cNvPr>
          <p:cNvSpPr txBox="1"/>
          <p:nvPr/>
        </p:nvSpPr>
        <p:spPr>
          <a:xfrm>
            <a:off x="287337" y="575062"/>
            <a:ext cx="10422995"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400" dirty="0">
                <a:latin typeface="Arial" panose="020B0604020202020204" pitchFamily="34" charset="0"/>
                <a:ea typeface="Roboto" panose="02000000000000000000" pitchFamily="2" charset="0"/>
                <a:cs typeface="Arial" panose="020B0604020202020204" pitchFamily="34" charset="0"/>
              </a:rPr>
              <a:t>Linking to your school, college or centre</a:t>
            </a:r>
            <a:endParaRPr lang="en-US" sz="4400" dirty="0">
              <a:latin typeface="Arial" panose="020B0604020202020204" pitchFamily="34" charset="0"/>
              <a:ea typeface="Roboto" panose="02000000000000000000" pitchFamily="2" charset="0"/>
              <a:cs typeface="Arial" panose="020B0604020202020204" pitchFamily="34" charset="0"/>
            </a:endParaRPr>
          </a:p>
        </p:txBody>
      </p:sp>
      <p:pic>
        <p:nvPicPr>
          <p:cNvPr id="4" name="Picture 9" descr="Graphical user interface, application&#10;&#10;Description automatically generated">
            <a:extLst>
              <a:ext uri="{FF2B5EF4-FFF2-40B4-BE49-F238E27FC236}">
                <a16:creationId xmlns:a16="http://schemas.microsoft.com/office/drawing/2014/main" id="{4A812704-F9DD-5405-BAC6-9D18EC258AC4}"/>
              </a:ext>
            </a:extLst>
          </p:cNvPr>
          <p:cNvPicPr>
            <a:picLocks noChangeAspect="1"/>
          </p:cNvPicPr>
          <p:nvPr/>
        </p:nvPicPr>
        <p:blipFill>
          <a:blip r:embed="rId2"/>
          <a:stretch>
            <a:fillRect/>
          </a:stretch>
        </p:blipFill>
        <p:spPr>
          <a:xfrm>
            <a:off x="4876800" y="2343591"/>
            <a:ext cx="6690342" cy="3372656"/>
          </a:xfrm>
          <a:prstGeom prst="roundRect">
            <a:avLst>
              <a:gd name="adj" fmla="val 4779"/>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2848D378-323E-55F6-6DC6-4488F7674FB3}"/>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993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11457517" y="6405034"/>
            <a:ext cx="734483" cy="302684"/>
          </a:xfrm>
          <a:prstGeom prst="rect">
            <a:avLst/>
          </a:prstGeom>
        </p:spPr>
        <p:txBody>
          <a:bodyPr vert="horz" lIns="121920" tIns="60960" rIns="121920" bIns="60960" rtlCol="0" anchor="ctr"/>
          <a:lstStyle>
            <a:defPPr>
              <a:defRPr lang="en-US"/>
            </a:defPPr>
            <a:lvl1pPr marL="0" algn="l"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t>|   </a:t>
            </a:r>
            <a:fld id="{D7A593A7-184A-6D43-8A36-702213271FF9}" type="slidenum">
              <a:rPr lang="en-US" smtClean="0"/>
              <a:pPr/>
              <a:t>2</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7897091" y="150282"/>
            <a:ext cx="4202545" cy="302684"/>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dirty="0">
                <a:latin typeface="Roboto "/>
              </a:rPr>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11457517" y="6405034"/>
            <a:ext cx="734483" cy="302684"/>
          </a:xfrm>
          <a:prstGeom prst="rect">
            <a:avLst/>
          </a:prstGeom>
        </p:spPr>
        <p:txBody>
          <a:bodyPr vert="horz" lIns="121920" tIns="60960" rIns="121920" bIns="60960" rtlCol="0" anchor="ctr"/>
          <a:lstStyle>
            <a:defPPr>
              <a:defRPr lang="en-US"/>
            </a:defPPr>
            <a:lvl1pPr marL="0" algn="l"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t>|   </a:t>
            </a:r>
            <a:fld id="{D7A593A7-184A-6D43-8A36-702213271FF9}" type="slidenum">
              <a:rPr lang="en-US" smtClean="0"/>
              <a:pPr/>
              <a:t>20</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6405034"/>
            <a:ext cx="5977467" cy="302684"/>
          </a:xfrm>
        </p:spPr>
        <p:txBody>
          <a:bodyPr/>
          <a:lstStyle/>
          <a:p>
            <a:r>
              <a:rPr lang="de-DE"/>
              <a:t>E: careers.team@moulton.ac.uk    T: 01604 491131 Ext: 2017</a:t>
            </a:r>
            <a:endParaRPr lang="en-US" b="1"/>
          </a:p>
        </p:txBody>
      </p:sp>
      <p:sp>
        <p:nvSpPr>
          <p:cNvPr id="2" name="Footer Placeholder 4">
            <a:extLst>
              <a:ext uri="{FF2B5EF4-FFF2-40B4-BE49-F238E27FC236}">
                <a16:creationId xmlns:a16="http://schemas.microsoft.com/office/drawing/2014/main" id="{7173E4D5-FDE7-2C6D-BFE6-5BD5BF74A66F}"/>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35C90-ADF3-1C8D-720D-2BD877A711DD}"/>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B523CE78-F14A-124B-2F5F-A15DE5D28D16}"/>
              </a:ext>
            </a:extLst>
          </p:cNvPr>
          <p:cNvSpPr txBox="1"/>
          <p:nvPr/>
        </p:nvSpPr>
        <p:spPr>
          <a:xfrm>
            <a:off x="479522" y="1608739"/>
            <a:ext cx="3863878" cy="341632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dirty="0">
                <a:latin typeface="Arial" panose="020B0604020202020204" pitchFamily="34" charset="0"/>
                <a:ea typeface="+mn-lt"/>
                <a:cs typeface="Arial" panose="020B0604020202020204" pitchFamily="34" charset="0"/>
              </a:rPr>
              <a:t>Your ‘</a:t>
            </a:r>
            <a:r>
              <a:rPr lang="en-GB" b="1" dirty="0">
                <a:latin typeface="Arial" panose="020B0604020202020204" pitchFamily="34" charset="0"/>
                <a:ea typeface="+mn-lt"/>
                <a:cs typeface="Arial" panose="020B0604020202020204" pitchFamily="34" charset="0"/>
              </a:rPr>
              <a:t>Application status</a:t>
            </a:r>
            <a:r>
              <a:rPr lang="en-GB" dirty="0">
                <a:latin typeface="Arial" panose="020B0604020202020204" pitchFamily="34" charset="0"/>
                <a:ea typeface="+mn-lt"/>
                <a:cs typeface="Arial" panose="020B0604020202020204" pitchFamily="34" charset="0"/>
              </a:rPr>
              <a:t>’ helps you keep track of your progress.</a:t>
            </a:r>
          </a:p>
          <a:p>
            <a:pPr defTabSz="914400">
              <a:defRPr sz="1800" b="0" i="0" u="none" strike="noStrike" kern="0" cap="none" spc="0" baseline="0">
                <a:solidFill>
                  <a:srgbClr val="000000"/>
                </a:solidFill>
                <a:uFillTx/>
              </a:defRPr>
            </a:pPr>
            <a:endParaRPr lang="en-GB" dirty="0">
              <a:latin typeface="Arial" panose="020B0604020202020204" pitchFamily="34" charset="0"/>
              <a:ea typeface="+mn-lt"/>
              <a:cs typeface="Arial" panose="020B0604020202020204" pitchFamily="34" charset="0"/>
            </a:endParaRPr>
          </a:p>
          <a:p>
            <a:pPr defTabSz="914400">
              <a:defRPr sz="1800" b="0" i="0" u="none" strike="noStrike" kern="0" cap="none" spc="0" baseline="0">
                <a:solidFill>
                  <a:srgbClr val="000000"/>
                </a:solidFill>
                <a:uFillTx/>
              </a:defRPr>
            </a:pPr>
            <a:r>
              <a:rPr lang="en-GB" b="0" i="0" dirty="0">
                <a:effectLst/>
                <a:latin typeface="Arial" panose="020B0604020202020204" pitchFamily="34" charset="0"/>
                <a:cs typeface="Arial" panose="020B0604020202020204" pitchFamily="34" charset="0"/>
              </a:rPr>
              <a:t>As you add information to each tile, the </a:t>
            </a:r>
            <a:r>
              <a:rPr lang="en-GB" b="1" dirty="0">
                <a:latin typeface="Arial" panose="020B0604020202020204" pitchFamily="34" charset="0"/>
                <a:cs typeface="Arial" panose="020B0604020202020204" pitchFamily="34" charset="0"/>
              </a:rPr>
              <a:t>percentage </a:t>
            </a:r>
            <a:r>
              <a:rPr lang="en-GB" b="1" i="0" dirty="0">
                <a:effectLst/>
                <a:latin typeface="Arial" panose="020B0604020202020204" pitchFamily="34" charset="0"/>
                <a:cs typeface="Arial" panose="020B0604020202020204" pitchFamily="34" charset="0"/>
              </a:rPr>
              <a:t>complete </a:t>
            </a:r>
            <a:r>
              <a:rPr lang="en-GB" b="0" i="0" dirty="0">
                <a:effectLst/>
                <a:latin typeface="Arial" panose="020B0604020202020204" pitchFamily="34" charset="0"/>
                <a:cs typeface="Arial" panose="020B0604020202020204" pitchFamily="34" charset="0"/>
              </a:rPr>
              <a:t>updates each time you mark a section as complete.</a:t>
            </a:r>
            <a:r>
              <a:rPr lang="en-GB" dirty="0">
                <a:latin typeface="Arial" panose="020B0604020202020204" pitchFamily="34" charset="0"/>
                <a:cs typeface="Arial" panose="020B0604020202020204" pitchFamily="34" charset="0"/>
              </a:rPr>
              <a:t> </a:t>
            </a:r>
            <a:endParaRPr lang="en-GB" b="0" i="0" dirty="0">
              <a:effectLst/>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endParaRPr lang="en-GB" dirty="0">
              <a:latin typeface="Arial" panose="020B0604020202020204" pitchFamily="34" charset="0"/>
              <a:ea typeface="+mn-lt"/>
              <a:cs typeface="Arial" panose="020B0604020202020204" pitchFamily="34" charset="0"/>
            </a:endParaRPr>
          </a:p>
          <a:p>
            <a:pPr defTabSz="914400">
              <a:defRPr sz="1800" b="0" i="0" u="none" strike="noStrike" kern="0" cap="none" spc="0" baseline="0">
                <a:solidFill>
                  <a:srgbClr val="000000"/>
                </a:solidFill>
                <a:uFillTx/>
              </a:defRPr>
            </a:pPr>
            <a:r>
              <a:rPr lang="en-GB" dirty="0">
                <a:latin typeface="Arial" panose="020B0604020202020204" pitchFamily="34" charset="0"/>
                <a:ea typeface="+mn-lt"/>
                <a:cs typeface="Arial" panose="020B0604020202020204" pitchFamily="34" charset="0"/>
              </a:rPr>
              <a:t>You don’t need to complete the application straight away; you can log in and out at any time until you're finished. </a:t>
            </a:r>
          </a:p>
        </p:txBody>
      </p:sp>
      <p:sp>
        <p:nvSpPr>
          <p:cNvPr id="3" name="TextBox 2">
            <a:extLst>
              <a:ext uri="{FF2B5EF4-FFF2-40B4-BE49-F238E27FC236}">
                <a16:creationId xmlns:a16="http://schemas.microsoft.com/office/drawing/2014/main" id="{C938118E-7347-54DF-6D62-C9785D8C4B9D}"/>
              </a:ext>
            </a:extLst>
          </p:cNvPr>
          <p:cNvSpPr txBox="1"/>
          <p:nvPr/>
        </p:nvSpPr>
        <p:spPr>
          <a:xfrm>
            <a:off x="228427" y="319714"/>
            <a:ext cx="716332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400" dirty="0">
                <a:latin typeface="Arial" panose="020B0604020202020204" pitchFamily="34" charset="0"/>
                <a:ea typeface="Roboto" panose="02000000000000000000" pitchFamily="2" charset="0"/>
                <a:cs typeface="Arial" panose="020B0604020202020204" pitchFamily="34" charset="0"/>
              </a:rPr>
              <a:t>Application overview </a:t>
            </a:r>
            <a:endParaRPr lang="en-US" sz="4400" dirty="0">
              <a:latin typeface="Arial" panose="020B0604020202020204" pitchFamily="34" charset="0"/>
              <a:ea typeface="Roboto" panose="02000000000000000000" pitchFamily="2" charset="0"/>
              <a:cs typeface="Arial" panose="020B0604020202020204" pitchFamily="34" charset="0"/>
            </a:endParaRPr>
          </a:p>
        </p:txBody>
      </p:sp>
      <p:pic>
        <p:nvPicPr>
          <p:cNvPr id="4" name="Picture 15" descr="Graphical user interface, application&#10;&#10;Description automatically generated">
            <a:extLst>
              <a:ext uri="{FF2B5EF4-FFF2-40B4-BE49-F238E27FC236}">
                <a16:creationId xmlns:a16="http://schemas.microsoft.com/office/drawing/2014/main" id="{86FF59F0-4293-5B33-CADA-ABC632F53931}"/>
              </a:ext>
            </a:extLst>
          </p:cNvPr>
          <p:cNvPicPr>
            <a:picLocks noChangeAspect="1"/>
          </p:cNvPicPr>
          <p:nvPr/>
        </p:nvPicPr>
        <p:blipFill rotWithShape="1">
          <a:blip r:embed="rId2"/>
          <a:srcRect l="1183" t="6661" r="1950" b="8546"/>
          <a:stretch/>
        </p:blipFill>
        <p:spPr>
          <a:xfrm>
            <a:off x="4529845" y="4079485"/>
            <a:ext cx="7323450" cy="1936962"/>
          </a:xfrm>
          <a:prstGeom prst="roundRect">
            <a:avLst>
              <a:gd name="adj" fmla="val 4779"/>
            </a:avLst>
          </a:prstGeom>
          <a:ln w="6350">
            <a:solidFill>
              <a:schemeClr val="tx2">
                <a:lumMod val="40000"/>
                <a:lumOff val="60000"/>
              </a:schemeClr>
            </a:solidFill>
          </a:ln>
          <a:effectLst/>
        </p:spPr>
      </p:pic>
      <p:grpSp>
        <p:nvGrpSpPr>
          <p:cNvPr id="5" name="Group 4">
            <a:extLst>
              <a:ext uri="{FF2B5EF4-FFF2-40B4-BE49-F238E27FC236}">
                <a16:creationId xmlns:a16="http://schemas.microsoft.com/office/drawing/2014/main" id="{788AD71A-156A-7BC0-78A1-A1B9D6A8B369}"/>
              </a:ext>
            </a:extLst>
          </p:cNvPr>
          <p:cNvGrpSpPr>
            <a:grpSpLocks/>
          </p:cNvGrpSpPr>
          <p:nvPr/>
        </p:nvGrpSpPr>
        <p:grpSpPr>
          <a:xfrm>
            <a:off x="5630334" y="1608739"/>
            <a:ext cx="5567266" cy="2339552"/>
            <a:chOff x="239571" y="1012190"/>
            <a:chExt cx="8384218" cy="3262067"/>
          </a:xfrm>
        </p:grpSpPr>
        <p:pic>
          <p:nvPicPr>
            <p:cNvPr id="6" name="Picture 12" descr="Graphical user interface, application&#10;&#10;Description automatically generated">
              <a:extLst>
                <a:ext uri="{FF2B5EF4-FFF2-40B4-BE49-F238E27FC236}">
                  <a16:creationId xmlns:a16="http://schemas.microsoft.com/office/drawing/2014/main" id="{06546144-E30E-5CBD-DE88-8188043ABD4E}"/>
                </a:ext>
              </a:extLst>
            </p:cNvPr>
            <p:cNvPicPr>
              <a:picLocks noChangeAspect="1"/>
            </p:cNvPicPr>
            <p:nvPr/>
          </p:nvPicPr>
          <p:blipFill rotWithShape="1">
            <a:blip r:embed="rId3"/>
            <a:srcRect l="2220" t="9530" r="4562" b="6751"/>
            <a:stretch/>
          </p:blipFill>
          <p:spPr>
            <a:xfrm>
              <a:off x="239571" y="1012190"/>
              <a:ext cx="8384218" cy="3262067"/>
            </a:xfrm>
            <a:prstGeom prst="roundRect">
              <a:avLst>
                <a:gd name="adj" fmla="val 8152"/>
              </a:avLst>
            </a:prstGeom>
          </p:spPr>
        </p:pic>
        <p:sp>
          <p:nvSpPr>
            <p:cNvPr id="7" name="Rectangle 6">
              <a:extLst>
                <a:ext uri="{FF2B5EF4-FFF2-40B4-BE49-F238E27FC236}">
                  <a16:creationId xmlns:a16="http://schemas.microsoft.com/office/drawing/2014/main" id="{E2A6685A-5291-1DBE-6EE9-89C28AEB0D06}"/>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8" name="Footer Placeholder 4">
            <a:extLst>
              <a:ext uri="{FF2B5EF4-FFF2-40B4-BE49-F238E27FC236}">
                <a16:creationId xmlns:a16="http://schemas.microsoft.com/office/drawing/2014/main" id="{5729F6D6-D9B0-6BA6-A495-2B15D3ADDE75}"/>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693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36F77-8F79-B895-4255-D5F1146F9141}"/>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8B055E1F-EECC-D3CA-D29E-9F7D38535CCE}"/>
              </a:ext>
            </a:extLst>
          </p:cNvPr>
          <p:cNvSpPr txBox="1"/>
          <p:nvPr/>
        </p:nvSpPr>
        <p:spPr>
          <a:xfrm>
            <a:off x="487577" y="1360567"/>
            <a:ext cx="4541623"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Arial" panose="020B0604020202020204" pitchFamily="34" charset="0"/>
                <a:ea typeface="+mn-lt"/>
                <a:cs typeface="Arial" panose="020B0604020202020204" pitchFamily="34" charset="0"/>
              </a:rPr>
              <a:t>The application form is responsive to make it easier to complete. </a:t>
            </a:r>
          </a:p>
          <a:p>
            <a:endParaRPr lang="en-GB" sz="1600" dirty="0">
              <a:solidFill>
                <a:srgbClr val="000000"/>
              </a:solidFill>
              <a:latin typeface="Arial" panose="020B0604020202020204" pitchFamily="34" charset="0"/>
              <a:ea typeface="+mn-lt"/>
              <a:cs typeface="Arial" panose="020B0604020202020204" pitchFamily="34" charset="0"/>
            </a:endParaRPr>
          </a:p>
          <a:p>
            <a:r>
              <a:rPr lang="en-GB" sz="1600" dirty="0">
                <a:solidFill>
                  <a:srgbClr val="000000"/>
                </a:solidFill>
                <a:latin typeface="Arial" panose="020B0604020202020204" pitchFamily="34" charset="0"/>
                <a:ea typeface="+mn-lt"/>
                <a:cs typeface="Arial" panose="020B0604020202020204" pitchFamily="34" charset="0"/>
              </a:rPr>
              <a:t>Once you’ve completed ‘Contact &amp; residency details’ if your permanent residence is in the UK, you’ll also see the ‘Diversity and inclusion’ and ‘Extra activities’ sections to complete. </a:t>
            </a:r>
          </a:p>
          <a:p>
            <a:endParaRPr lang="en-GB" sz="1600" dirty="0">
              <a:solidFill>
                <a:srgbClr val="000000"/>
              </a:solidFill>
              <a:latin typeface="Arial" panose="020B0604020202020204" pitchFamily="34" charset="0"/>
              <a:ea typeface="+mn-lt"/>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All sections must be marked as ‘</a:t>
            </a:r>
            <a:r>
              <a:rPr lang="en-GB" sz="1600" b="1" dirty="0">
                <a:latin typeface="Arial" panose="020B0604020202020204" pitchFamily="34" charset="0"/>
                <a:ea typeface="+mn-lt"/>
                <a:cs typeface="Arial" panose="020B0604020202020204" pitchFamily="34" charset="0"/>
              </a:rPr>
              <a:t>Complete</a:t>
            </a:r>
            <a:r>
              <a:rPr lang="en-GB" sz="1600" dirty="0">
                <a:latin typeface="Arial" panose="020B0604020202020204" pitchFamily="34" charset="0"/>
                <a:ea typeface="+mn-lt"/>
                <a:cs typeface="Arial" panose="020B0604020202020204" pitchFamily="34" charset="0"/>
              </a:rPr>
              <a:t>’ to send to your school or college that you may be linked to for review. You must complete all mandatory questions to mark a section as complete (they have a </a:t>
            </a:r>
            <a:r>
              <a:rPr lang="en-GB" sz="1600" dirty="0">
                <a:solidFill>
                  <a:srgbClr val="C00000"/>
                </a:solidFill>
                <a:latin typeface="Arial" panose="020B0604020202020204" pitchFamily="34" charset="0"/>
                <a:ea typeface="+mn-lt"/>
                <a:cs typeface="Arial" panose="020B0604020202020204" pitchFamily="34" charset="0"/>
              </a:rPr>
              <a:t>*</a:t>
            </a:r>
            <a:r>
              <a:rPr lang="en-GB" sz="1600" dirty="0">
                <a:latin typeface="Arial" panose="020B0604020202020204" pitchFamily="34" charset="0"/>
                <a:ea typeface="+mn-lt"/>
                <a:cs typeface="Arial" panose="020B0604020202020204" pitchFamily="34" charset="0"/>
              </a:rPr>
              <a:t>). </a:t>
            </a:r>
          </a:p>
        </p:txBody>
      </p:sp>
      <p:sp>
        <p:nvSpPr>
          <p:cNvPr id="3" name="TextBox 2">
            <a:extLst>
              <a:ext uri="{FF2B5EF4-FFF2-40B4-BE49-F238E27FC236}">
                <a16:creationId xmlns:a16="http://schemas.microsoft.com/office/drawing/2014/main" id="{74D6488E-EB02-7812-57E7-7156C70304CC}"/>
              </a:ext>
            </a:extLst>
          </p:cNvPr>
          <p:cNvSpPr txBox="1"/>
          <p:nvPr/>
        </p:nvSpPr>
        <p:spPr>
          <a:xfrm>
            <a:off x="222594" y="326842"/>
            <a:ext cx="688781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400" dirty="0">
                <a:latin typeface="Arial" panose="020B0604020202020204" pitchFamily="34" charset="0"/>
                <a:ea typeface="Roboto" panose="02000000000000000000" pitchFamily="2" charset="0"/>
                <a:cs typeface="Arial" panose="020B0604020202020204" pitchFamily="34" charset="0"/>
              </a:rPr>
              <a:t>Application overview </a:t>
            </a:r>
            <a:endParaRPr lang="en-US" sz="4400" dirty="0">
              <a:latin typeface="Arial" panose="020B0604020202020204" pitchFamily="34" charset="0"/>
              <a:ea typeface="Roboto" panose="02000000000000000000" pitchFamily="2" charset="0"/>
              <a:cs typeface="Arial" panose="020B0604020202020204" pitchFamily="34" charset="0"/>
            </a:endParaRPr>
          </a:p>
        </p:txBody>
      </p:sp>
      <p:pic>
        <p:nvPicPr>
          <p:cNvPr id="7" name="Picture 10">
            <a:extLst>
              <a:ext uri="{FF2B5EF4-FFF2-40B4-BE49-F238E27FC236}">
                <a16:creationId xmlns:a16="http://schemas.microsoft.com/office/drawing/2014/main" id="{71A1D151-E0CA-7D9D-9523-A947C0AA9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6793" y="818215"/>
            <a:ext cx="4393506" cy="5079694"/>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0B4AD6C-61C2-8B46-AED1-FE6C270FD487}"/>
              </a:ext>
            </a:extLst>
          </p:cNvPr>
          <p:cNvPicPr>
            <a:picLocks noChangeAspect="1"/>
          </p:cNvPicPr>
          <p:nvPr/>
        </p:nvPicPr>
        <p:blipFill>
          <a:blip r:embed="rId3"/>
          <a:stretch>
            <a:fillRect/>
          </a:stretch>
        </p:blipFill>
        <p:spPr>
          <a:xfrm>
            <a:off x="1359958" y="4714999"/>
            <a:ext cx="5269442" cy="1294478"/>
          </a:xfrm>
          <a:prstGeom prst="rect">
            <a:avLst/>
          </a:prstGeom>
        </p:spPr>
      </p:pic>
      <p:cxnSp>
        <p:nvCxnSpPr>
          <p:cNvPr id="11" name="Straight Arrow Connector 10">
            <a:extLst>
              <a:ext uri="{FF2B5EF4-FFF2-40B4-BE49-F238E27FC236}">
                <a16:creationId xmlns:a16="http://schemas.microsoft.com/office/drawing/2014/main" id="{5DED37B4-AC0B-10E5-AB43-27F88CF9DFE2}"/>
              </a:ext>
            </a:extLst>
          </p:cNvPr>
          <p:cNvCxnSpPr/>
          <p:nvPr/>
        </p:nvCxnSpPr>
        <p:spPr>
          <a:xfrm>
            <a:off x="929973" y="4653776"/>
            <a:ext cx="500894" cy="417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2820E7B8-FA0B-6164-A7E3-6266EFBB1288}"/>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10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latin typeface="Roboto "/>
              </a:rPr>
              <a:t>Personal details. </a:t>
            </a:r>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23</a:t>
            </a:fld>
            <a:endParaRPr lang="en-US"/>
          </a:p>
        </p:txBody>
      </p:sp>
      <p:sp>
        <p:nvSpPr>
          <p:cNvPr id="2" name="Footer Placeholder 4">
            <a:extLst>
              <a:ext uri="{FF2B5EF4-FFF2-40B4-BE49-F238E27FC236}">
                <a16:creationId xmlns:a16="http://schemas.microsoft.com/office/drawing/2014/main" id="{2BE07E4A-6EEF-48E1-017A-D1D224BCE6C9}"/>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AACA9-7F56-A204-FBC9-1ED1F7EDD0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CF9B8F-D4B9-6579-742E-CC029C5360EE}"/>
              </a:ext>
            </a:extLst>
          </p:cNvPr>
          <p:cNvSpPr txBox="1"/>
          <p:nvPr/>
        </p:nvSpPr>
        <p:spPr>
          <a:xfrm>
            <a:off x="466125" y="833272"/>
            <a:ext cx="394500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Arial" panose="020B0604020202020204" pitchFamily="34" charset="0"/>
                <a:cs typeface="Arial" panose="020B0604020202020204" pitchFamily="34" charset="0"/>
              </a:rPr>
              <a:t>Personal details: </a:t>
            </a:r>
            <a:r>
              <a:rPr lang="en-GB" dirty="0">
                <a:latin typeface="Arial" panose="020B0604020202020204" pitchFamily="34" charset="0"/>
                <a:cs typeface="Arial" panose="020B0604020202020204" pitchFamily="34" charset="0"/>
              </a:rPr>
              <a:t>your</a:t>
            </a:r>
            <a:r>
              <a:rPr lang="en-GB" dirty="0">
                <a:latin typeface="Arial" panose="020B0604020202020204" pitchFamily="34" charset="0"/>
                <a:ea typeface="+mn-lt"/>
                <a:cs typeface="Arial" panose="020B0604020202020204" pitchFamily="34" charset="0"/>
              </a:rPr>
              <a:t> name should already be visible, but you'll need to add your title and complete the other mandatory fields (marked with a </a:t>
            </a:r>
            <a:r>
              <a:rPr lang="en-GB" dirty="0">
                <a:solidFill>
                  <a:srgbClr val="C00000"/>
                </a:solidFill>
                <a:latin typeface="Arial" panose="020B0604020202020204" pitchFamily="34" charset="0"/>
                <a:ea typeface="+mn-lt"/>
                <a:cs typeface="Arial" panose="020B0604020202020204" pitchFamily="34" charset="0"/>
              </a:rPr>
              <a:t>*</a:t>
            </a:r>
            <a:r>
              <a:rPr lang="en-GB" dirty="0">
                <a:latin typeface="Arial" panose="020B0604020202020204" pitchFamily="34" charset="0"/>
                <a:ea typeface="+mn-lt"/>
                <a:cs typeface="Arial" panose="020B0604020202020204" pitchFamily="34" charset="0"/>
              </a:rPr>
              <a:t>).</a:t>
            </a: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ea typeface="+mn-lt"/>
                <a:cs typeface="Arial" panose="020B0604020202020204" pitchFamily="34" charset="0"/>
              </a:rPr>
              <a:t>Once you have completed a section you must remember </a:t>
            </a:r>
            <a:r>
              <a:rPr lang="en-GB" b="1" dirty="0">
                <a:latin typeface="Arial" panose="020B0604020202020204" pitchFamily="34" charset="0"/>
                <a:ea typeface="+mn-lt"/>
                <a:cs typeface="Arial" panose="020B0604020202020204" pitchFamily="34" charset="0"/>
              </a:rPr>
              <a:t>to mark the section as complete and save it </a:t>
            </a:r>
            <a:r>
              <a:rPr lang="en-GB" dirty="0">
                <a:latin typeface="Arial" panose="020B0604020202020204" pitchFamily="34" charset="0"/>
                <a:ea typeface="+mn-lt"/>
                <a:cs typeface="Arial" panose="020B0604020202020204" pitchFamily="34" charset="0"/>
              </a:rPr>
              <a:t>at the bottom of each page. </a:t>
            </a: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ea typeface="+mn-lt"/>
                <a:cs typeface="Arial" panose="020B0604020202020204" pitchFamily="34" charset="0"/>
              </a:rPr>
              <a:t>Remember use capitals letters for your name. e.g. Eve Lomax</a:t>
            </a:r>
          </a:p>
        </p:txBody>
      </p:sp>
      <p:pic>
        <p:nvPicPr>
          <p:cNvPr id="3" name="Picture 2" descr="Graphical user interface, text, application, email&#10;&#10;Description automatically generated">
            <a:extLst>
              <a:ext uri="{FF2B5EF4-FFF2-40B4-BE49-F238E27FC236}">
                <a16:creationId xmlns:a16="http://schemas.microsoft.com/office/drawing/2014/main" id="{1F6269A1-023D-A03E-F5E1-DDEAB2113513}"/>
              </a:ext>
            </a:extLst>
          </p:cNvPr>
          <p:cNvPicPr>
            <a:picLocks noChangeAspect="1"/>
          </p:cNvPicPr>
          <p:nvPr/>
        </p:nvPicPr>
        <p:blipFill>
          <a:blip r:embed="rId2"/>
          <a:stretch>
            <a:fillRect/>
          </a:stretch>
        </p:blipFill>
        <p:spPr>
          <a:xfrm>
            <a:off x="5892800" y="463582"/>
            <a:ext cx="5479620" cy="5594428"/>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6BEB409C-B03F-C493-242E-8816C653274B}"/>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07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latin typeface="Roboto "/>
              </a:rPr>
              <a:t>Contact and residency details.</a:t>
            </a:r>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120650" y="6487585"/>
            <a:ext cx="5975351" cy="300567"/>
          </a:xfrm>
        </p:spPr>
        <p:txBody>
          <a:bodyPr/>
          <a:lstStyle/>
          <a:p>
            <a:r>
              <a:rPr lang="de-DE">
                <a:solidFill>
                  <a:schemeClr val="bg1"/>
                </a:solidFill>
              </a:rPr>
              <a:t>E: careers.team@moulton.ac.uk    T: 01604 491131 Ext: 2017</a:t>
            </a:r>
            <a:endParaRPr lang="en-US" b="1">
              <a:solidFill>
                <a:schemeClr val="bg1"/>
              </a:solidFill>
            </a:endParaRPr>
          </a:p>
        </p:txBody>
      </p:sp>
      <p:sp>
        <p:nvSpPr>
          <p:cNvPr id="2" name="Footer Placeholder 4">
            <a:extLst>
              <a:ext uri="{FF2B5EF4-FFF2-40B4-BE49-F238E27FC236}">
                <a16:creationId xmlns:a16="http://schemas.microsoft.com/office/drawing/2014/main" id="{0DF32708-AF8E-57E5-7346-EFCADF870F6C}"/>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0C7D-4532-BA43-8CE6-74233638F1B1}"/>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1B620529-7EBB-17D0-4C28-C4CECE68A128}"/>
              </a:ext>
            </a:extLst>
          </p:cNvPr>
          <p:cNvSpPr txBox="1"/>
          <p:nvPr/>
        </p:nvSpPr>
        <p:spPr>
          <a:xfrm>
            <a:off x="318348" y="1088745"/>
            <a:ext cx="3103954" cy="3323987"/>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Arial" panose="020B0604020202020204" pitchFamily="34" charset="0"/>
                <a:cs typeface="Arial" panose="020B0604020202020204" pitchFamily="34" charset="0"/>
              </a:rPr>
              <a:t>Your email will be used by both UCAS and your choices to update you. </a:t>
            </a:r>
          </a:p>
          <a:p>
            <a:pPr defTabSz="914400">
              <a:defRPr sz="1800" b="0" i="0" u="none" strike="noStrike" kern="0" cap="none" spc="0" baseline="0">
                <a:solidFill>
                  <a:srgbClr val="000000"/>
                </a:solidFill>
                <a:uFillTx/>
              </a:defRPr>
            </a:pPr>
            <a:endParaRPr lang="en-GB" sz="1400" b="1" dirty="0">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sz="1400" b="1" dirty="0">
                <a:latin typeface="Arial" panose="020B0604020202020204" pitchFamily="34" charset="0"/>
                <a:cs typeface="Arial" panose="020B0604020202020204" pitchFamily="34" charset="0"/>
              </a:rPr>
              <a:t>Remember:</a:t>
            </a:r>
          </a:p>
          <a:p>
            <a:pPr defTabSz="914400">
              <a:defRPr sz="1800" b="0" i="0" u="none" strike="noStrike" kern="0" cap="none" spc="0" baseline="0">
                <a:solidFill>
                  <a:srgbClr val="000000"/>
                </a:solidFill>
                <a:uFillTx/>
              </a:defRPr>
            </a:pPr>
            <a:r>
              <a:rPr lang="en-GB" sz="1400" b="1" dirty="0">
                <a:latin typeface="Arial" panose="020B0604020202020204" pitchFamily="34" charset="0"/>
                <a:cs typeface="Arial" panose="020B0604020202020204" pitchFamily="34" charset="0"/>
              </a:rPr>
              <a:t>Use a personal email address, which can be updated in the Hub preferences.</a:t>
            </a:r>
          </a:p>
          <a:p>
            <a:pPr defTabSz="914400">
              <a:defRPr sz="1800" b="0" i="0" u="none" strike="noStrike" kern="0" cap="none" spc="0" baseline="0">
                <a:solidFill>
                  <a:srgbClr val="000000"/>
                </a:solidFill>
                <a:uFillTx/>
              </a:defRPr>
            </a:pPr>
            <a:endParaRPr lang="en-GB" sz="1400" dirty="0">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sz="1400" dirty="0">
                <a:latin typeface="Arial" panose="020B0604020202020204" pitchFamily="34" charset="0"/>
                <a:ea typeface="+mn-lt"/>
                <a:cs typeface="Arial" panose="020B0604020202020204" pitchFamily="34" charset="0"/>
              </a:rPr>
              <a:t>You'll only see the fields to add the nominated contact details if you answer </a:t>
            </a:r>
            <a:r>
              <a:rPr lang="en-GB" sz="1400" b="1" dirty="0">
                <a:latin typeface="Arial" panose="020B0604020202020204" pitchFamily="34" charset="0"/>
                <a:ea typeface="+mn-lt"/>
                <a:cs typeface="Arial" panose="020B0604020202020204" pitchFamily="34" charset="0"/>
              </a:rPr>
              <a:t>Yes</a:t>
            </a:r>
            <a:r>
              <a:rPr lang="en-GB" sz="1400" dirty="0">
                <a:latin typeface="Arial" panose="020B0604020202020204" pitchFamily="34" charset="0"/>
                <a:ea typeface="+mn-lt"/>
                <a:cs typeface="Arial" panose="020B0604020202020204" pitchFamily="34" charset="0"/>
              </a:rPr>
              <a:t> to the question. </a:t>
            </a:r>
          </a:p>
          <a:p>
            <a:pPr defTabSz="914400">
              <a:defRPr sz="1800" b="0" i="0" u="none" strike="noStrike" kern="0" cap="none" spc="0" baseline="0">
                <a:solidFill>
                  <a:srgbClr val="000000"/>
                </a:solidFill>
                <a:uFillTx/>
              </a:defRPr>
            </a:pPr>
            <a:endParaRPr lang="en-GB" sz="1400" dirty="0">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sz="1400" dirty="0">
                <a:latin typeface="Arial" panose="020B0604020202020204" pitchFamily="34" charset="0"/>
                <a:cs typeface="Arial" panose="020B0604020202020204" pitchFamily="34" charset="0"/>
              </a:rPr>
              <a:t>This means someone else can speak to us about your application. </a:t>
            </a:r>
          </a:p>
        </p:txBody>
      </p:sp>
      <p:pic>
        <p:nvPicPr>
          <p:cNvPr id="3" name="Picture 2">
            <a:extLst>
              <a:ext uri="{FF2B5EF4-FFF2-40B4-BE49-F238E27FC236}">
                <a16:creationId xmlns:a16="http://schemas.microsoft.com/office/drawing/2014/main" id="{EA05D8A4-3190-90A8-1060-DDCD33B9881D}"/>
              </a:ext>
            </a:extLst>
          </p:cNvPr>
          <p:cNvPicPr>
            <a:picLocks noChangeAspect="1"/>
          </p:cNvPicPr>
          <p:nvPr/>
        </p:nvPicPr>
        <p:blipFill rotWithShape="1">
          <a:blip r:embed="rId2"/>
          <a:srcRect l="15145"/>
          <a:stretch/>
        </p:blipFill>
        <p:spPr>
          <a:xfrm>
            <a:off x="3647257" y="471856"/>
            <a:ext cx="4455344" cy="5451280"/>
          </a:xfrm>
          <a:prstGeom prst="rect">
            <a:avLst/>
          </a:prstGeom>
          <a:ln>
            <a:noFill/>
          </a:ln>
          <a:effectLst/>
        </p:spPr>
      </p:pic>
      <p:pic>
        <p:nvPicPr>
          <p:cNvPr id="4" name="Picture 3">
            <a:extLst>
              <a:ext uri="{FF2B5EF4-FFF2-40B4-BE49-F238E27FC236}">
                <a16:creationId xmlns:a16="http://schemas.microsoft.com/office/drawing/2014/main" id="{970A8A3A-6C99-456A-0D02-790FD64325C8}"/>
              </a:ext>
            </a:extLst>
          </p:cNvPr>
          <p:cNvPicPr>
            <a:picLocks noChangeAspect="1"/>
          </p:cNvPicPr>
          <p:nvPr/>
        </p:nvPicPr>
        <p:blipFill>
          <a:blip r:embed="rId3"/>
          <a:stretch>
            <a:fillRect/>
          </a:stretch>
        </p:blipFill>
        <p:spPr>
          <a:xfrm>
            <a:off x="6864160" y="471856"/>
            <a:ext cx="5009492" cy="2957144"/>
          </a:xfrm>
          <a:prstGeom prst="roundRect">
            <a:avLst>
              <a:gd name="adj" fmla="val 4779"/>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9A7C1551-D5FD-4C30-1E47-B4DEF10BF309}"/>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119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58CB9-5EA5-3469-69B2-D8F37963F2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FBEC08E-824A-50FA-A76C-839A109715AC}"/>
              </a:ext>
            </a:extLst>
          </p:cNvPr>
          <p:cNvPicPr>
            <a:picLocks noChangeAspect="1"/>
          </p:cNvPicPr>
          <p:nvPr/>
        </p:nvPicPr>
        <p:blipFill>
          <a:blip r:embed="rId2"/>
          <a:stretch>
            <a:fillRect/>
          </a:stretch>
        </p:blipFill>
        <p:spPr>
          <a:xfrm>
            <a:off x="319771" y="1698529"/>
            <a:ext cx="5381484" cy="3982604"/>
          </a:xfrm>
          <a:prstGeom prst="rect">
            <a:avLst/>
          </a:prstGeom>
          <a:ln>
            <a:noFill/>
          </a:ln>
          <a:effectLst/>
        </p:spPr>
      </p:pic>
      <p:pic>
        <p:nvPicPr>
          <p:cNvPr id="3" name="Picture 2">
            <a:extLst>
              <a:ext uri="{FF2B5EF4-FFF2-40B4-BE49-F238E27FC236}">
                <a16:creationId xmlns:a16="http://schemas.microsoft.com/office/drawing/2014/main" id="{7FA854AF-A679-6288-0C00-2C468C3C07D0}"/>
              </a:ext>
            </a:extLst>
          </p:cNvPr>
          <p:cNvPicPr>
            <a:picLocks noChangeAspect="1"/>
          </p:cNvPicPr>
          <p:nvPr/>
        </p:nvPicPr>
        <p:blipFill>
          <a:blip r:embed="rId3"/>
          <a:stretch>
            <a:fillRect/>
          </a:stretch>
        </p:blipFill>
        <p:spPr>
          <a:xfrm>
            <a:off x="5867475" y="1678017"/>
            <a:ext cx="5604362" cy="4003116"/>
          </a:xfrm>
          <a:prstGeom prst="rect">
            <a:avLst/>
          </a:prstGeom>
          <a:ln>
            <a:noFill/>
          </a:ln>
          <a:effectLst/>
        </p:spPr>
      </p:pic>
      <p:sp>
        <p:nvSpPr>
          <p:cNvPr id="8" name="TextBox 7">
            <a:extLst>
              <a:ext uri="{FF2B5EF4-FFF2-40B4-BE49-F238E27FC236}">
                <a16:creationId xmlns:a16="http://schemas.microsoft.com/office/drawing/2014/main" id="{43516EFE-A4F5-8ED2-5406-B2BE63B1AEE5}"/>
              </a:ext>
            </a:extLst>
          </p:cNvPr>
          <p:cNvSpPr txBox="1"/>
          <p:nvPr/>
        </p:nvSpPr>
        <p:spPr>
          <a:xfrm>
            <a:off x="1143075" y="748769"/>
            <a:ext cx="9448800" cy="646331"/>
          </a:xfrm>
          <a:prstGeom prst="rect">
            <a:avLst/>
          </a:prstGeom>
          <a:noFill/>
        </p:spPr>
        <p:txBody>
          <a:bodyPr wrap="square">
            <a:spAutoFit/>
          </a:bodyPr>
          <a:lstStyle/>
          <a:p>
            <a:r>
              <a:rPr lang="en-US" dirty="0">
                <a:latin typeface="Arial" panose="020B0604020202020204" pitchFamily="34" charset="0"/>
                <a:ea typeface="+mn-lt"/>
                <a:cs typeface="Arial" panose="020B0604020202020204" pitchFamily="34" charset="0"/>
              </a:rPr>
              <a:t>If you select </a:t>
            </a:r>
            <a:r>
              <a:rPr lang="en-US" b="1" dirty="0">
                <a:latin typeface="Arial" panose="020B0604020202020204" pitchFamily="34" charset="0"/>
                <a:ea typeface="+mn-lt"/>
                <a:cs typeface="Arial" panose="020B0604020202020204" pitchFamily="34" charset="0"/>
              </a:rPr>
              <a:t>No</a:t>
            </a:r>
            <a:r>
              <a:rPr lang="en-US" dirty="0">
                <a:latin typeface="Arial" panose="020B0604020202020204" pitchFamily="34" charset="0"/>
                <a:ea typeface="+mn-lt"/>
                <a:cs typeface="Arial" panose="020B0604020202020204" pitchFamily="34" charset="0"/>
              </a:rPr>
              <a:t>,</a:t>
            </a:r>
            <a:r>
              <a:rPr lang="en-US" b="1" dirty="0">
                <a:latin typeface="Arial" panose="020B0604020202020204" pitchFamily="34" charset="0"/>
                <a:ea typeface="+mn-lt"/>
                <a:cs typeface="Arial" panose="020B0604020202020204" pitchFamily="34" charset="0"/>
              </a:rPr>
              <a:t> </a:t>
            </a:r>
            <a:r>
              <a:rPr lang="en-US" dirty="0">
                <a:latin typeface="Arial" panose="020B0604020202020204" pitchFamily="34" charset="0"/>
                <a:ea typeface="+mn-lt"/>
                <a:cs typeface="Arial" panose="020B0604020202020204" pitchFamily="34" charset="0"/>
              </a:rPr>
              <a:t>additional </a:t>
            </a:r>
            <a:r>
              <a:rPr lang="en-US" b="1" dirty="0">
                <a:latin typeface="Arial" panose="020B0604020202020204" pitchFamily="34" charset="0"/>
                <a:ea typeface="+mn-lt"/>
                <a:cs typeface="Arial" panose="020B0604020202020204" pitchFamily="34" charset="0"/>
              </a:rPr>
              <a:t>Home address</a:t>
            </a:r>
            <a:r>
              <a:rPr lang="en-US" dirty="0">
                <a:latin typeface="Arial" panose="020B0604020202020204" pitchFamily="34" charset="0"/>
                <a:ea typeface="+mn-lt"/>
                <a:cs typeface="Arial" panose="020B0604020202020204" pitchFamily="34" charset="0"/>
              </a:rPr>
              <a:t> questions will appear. Remember to </a:t>
            </a:r>
            <a:r>
              <a:rPr lang="en-GB" dirty="0">
                <a:latin typeface="Arial" panose="020B0604020202020204" pitchFamily="34" charset="0"/>
                <a:ea typeface="+mn-lt"/>
                <a:cs typeface="Arial" panose="020B0604020202020204" pitchFamily="34" charset="0"/>
              </a:rPr>
              <a:t>use our help text for advice about this question if you are unsure what to enter. </a:t>
            </a:r>
          </a:p>
        </p:txBody>
      </p:sp>
      <p:sp>
        <p:nvSpPr>
          <p:cNvPr id="9" name="Footer Placeholder 4">
            <a:extLst>
              <a:ext uri="{FF2B5EF4-FFF2-40B4-BE49-F238E27FC236}">
                <a16:creationId xmlns:a16="http://schemas.microsoft.com/office/drawing/2014/main" id="{08712578-4B69-5BCD-C1B5-40B02B8568C3}"/>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367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dirty="0">
                <a:latin typeface="Roboto "/>
              </a:rPr>
              <a:t>Nationality details.</a:t>
            </a:r>
          </a:p>
        </p:txBody>
      </p:sp>
      <p:sp>
        <p:nvSpPr>
          <p:cNvPr id="2" name="Footer Placeholder 4">
            <a:extLst>
              <a:ext uri="{FF2B5EF4-FFF2-40B4-BE49-F238E27FC236}">
                <a16:creationId xmlns:a16="http://schemas.microsoft.com/office/drawing/2014/main" id="{7B68B92C-916C-EFB3-B89C-B18506314364}"/>
              </a:ext>
            </a:extLst>
          </p:cNvPr>
          <p:cNvSpPr txBox="1">
            <a:spLocks/>
          </p:cNvSpPr>
          <p:nvPr/>
        </p:nvSpPr>
        <p:spPr>
          <a:xfrm>
            <a:off x="383118" y="6444819"/>
            <a:ext cx="5976833" cy="301789"/>
          </a:xfrm>
          <a:prstGeom prst="rect">
            <a:avLst/>
          </a:prstGeom>
        </p:spPr>
        <p:txBody>
          <a:bodyPr vert="horz" lIns="121920" tIns="60960" rIns="121920" bIns="6096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a:solidFill>
                  <a:schemeClr val="bg1"/>
                </a:solidFill>
              </a:rPr>
              <a:t>E: careers.team@moulton.ac.uk    T: 01604 491131 Ext: 2017</a:t>
            </a:r>
            <a:endParaRPr lang="en-US" sz="1200" b="1">
              <a:solidFill>
                <a:schemeClr val="bg1"/>
              </a:solidFill>
            </a:endParaRPr>
          </a:p>
        </p:txBody>
      </p:sp>
      <p:sp>
        <p:nvSpPr>
          <p:cNvPr id="3" name="Footer Placeholder 4">
            <a:extLst>
              <a:ext uri="{FF2B5EF4-FFF2-40B4-BE49-F238E27FC236}">
                <a16:creationId xmlns:a16="http://schemas.microsoft.com/office/drawing/2014/main" id="{272910D5-381E-821E-788B-0AE9B676FBAF}"/>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BB1F9-12D6-96DF-8C2C-1587663D0C9F}"/>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7A2F8A1C-8179-4612-9845-19410E1D6024}"/>
              </a:ext>
            </a:extLst>
          </p:cNvPr>
          <p:cNvSpPr txBox="1"/>
          <p:nvPr/>
        </p:nvSpPr>
        <p:spPr>
          <a:xfrm>
            <a:off x="372880" y="1720509"/>
            <a:ext cx="2378787" cy="132343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2000" dirty="0">
                <a:latin typeface="Arial" panose="020B0604020202020204" pitchFamily="34" charset="0"/>
                <a:cs typeface="Arial" panose="020B0604020202020204" pitchFamily="34" charset="0"/>
              </a:rPr>
              <a:t>If you’re a UK national</a:t>
            </a:r>
            <a:r>
              <a:rPr lang="en-GB" sz="2000" b="0" i="0" dirty="0">
                <a:effectLst/>
                <a:latin typeface="Arial" panose="020B0604020202020204" pitchFamily="34" charset="0"/>
                <a:cs typeface="Arial" panose="020B0604020202020204" pitchFamily="34" charset="0"/>
              </a:rPr>
              <a:t>, this</a:t>
            </a:r>
            <a:r>
              <a:rPr lang="en-GB" sz="2000" dirty="0">
                <a:latin typeface="Arial" panose="020B0604020202020204" pitchFamily="34" charset="0"/>
                <a:cs typeface="Arial" panose="020B0604020202020204" pitchFamily="34" charset="0"/>
              </a:rPr>
              <a:t> is what you will see</a:t>
            </a:r>
            <a:r>
              <a:rPr lang="en-GB" sz="2000" b="0" i="0" dirty="0">
                <a:effectLst/>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C23E906-DC1E-60BD-F697-E1DF7E83A96A}"/>
              </a:ext>
            </a:extLst>
          </p:cNvPr>
          <p:cNvPicPr>
            <a:picLocks noChangeAspect="1"/>
          </p:cNvPicPr>
          <p:nvPr/>
        </p:nvPicPr>
        <p:blipFill rotWithShape="1">
          <a:blip r:embed="rId2"/>
          <a:srcRect l="16933" t="20290"/>
          <a:stretch/>
        </p:blipFill>
        <p:spPr>
          <a:xfrm>
            <a:off x="3131127" y="379814"/>
            <a:ext cx="8590152" cy="5629886"/>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8B883A3A-4EDF-01AA-26C8-BD9F5412948A}"/>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409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8525-ED9B-246A-6401-126EE5EDEF4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44C0465-1225-6D4E-4C8B-9333F0041394}"/>
              </a:ext>
            </a:extLst>
          </p:cNvPr>
          <p:cNvSpPr>
            <a:spLocks noGrp="1"/>
          </p:cNvSpPr>
          <p:nvPr>
            <p:ph type="title"/>
          </p:nvPr>
        </p:nvSpPr>
        <p:spPr>
          <a:xfrm>
            <a:off x="432643" y="132129"/>
            <a:ext cx="7610869" cy="1019027"/>
          </a:xfrm>
        </p:spPr>
        <p:txBody>
          <a:bodyPr/>
          <a:lstStyle/>
          <a:p>
            <a:r>
              <a:rPr lang="en-GB" dirty="0">
                <a:latin typeface="Arial" panose="020B0604020202020204" pitchFamily="34" charset="0"/>
                <a:cs typeface="Arial" panose="020B0604020202020204" pitchFamily="34" charset="0"/>
              </a:rPr>
              <a:t>Your email </a:t>
            </a:r>
          </a:p>
        </p:txBody>
      </p:sp>
      <p:sp>
        <p:nvSpPr>
          <p:cNvPr id="3" name="Content Placeholder 4">
            <a:extLst>
              <a:ext uri="{FF2B5EF4-FFF2-40B4-BE49-F238E27FC236}">
                <a16:creationId xmlns:a16="http://schemas.microsoft.com/office/drawing/2014/main" id="{F1C250A1-9D71-ADCD-BA9E-DB1550A7E0E4}"/>
              </a:ext>
            </a:extLst>
          </p:cNvPr>
          <p:cNvSpPr txBox="1">
            <a:spLocks/>
          </p:cNvSpPr>
          <p:nvPr/>
        </p:nvSpPr>
        <p:spPr>
          <a:xfrm>
            <a:off x="432643" y="1442398"/>
            <a:ext cx="4173224" cy="2985669"/>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2600" dirty="0">
                <a:solidFill>
                  <a:srgbClr val="000000"/>
                </a:solidFill>
                <a:latin typeface="Arial" panose="020B0604020202020204" pitchFamily="34" charset="0"/>
                <a:ea typeface="+mn-ea"/>
                <a:cs typeface="Arial" panose="020B0604020202020204" pitchFamily="34" charset="0"/>
              </a:rPr>
              <a:t>It’s important your contact details are kept up to date throughout your application.</a:t>
            </a:r>
          </a:p>
          <a:p>
            <a:pPr marL="0" indent="0">
              <a:lnSpc>
                <a:spcPct val="120000"/>
              </a:lnSpc>
              <a:spcBef>
                <a:spcPts val="0"/>
              </a:spcBef>
              <a:buFont typeface="Wingdings" pitchFamily="2" charset="2"/>
              <a:buNone/>
            </a:pPr>
            <a:r>
              <a:rPr lang="en-GB" sz="2600" dirty="0">
                <a:solidFill>
                  <a:srgbClr val="000000"/>
                </a:solidFill>
                <a:latin typeface="Arial" panose="020B0604020202020204" pitchFamily="34" charset="0"/>
                <a:ea typeface="+mn-ea"/>
                <a:cs typeface="Arial" panose="020B0604020202020204" pitchFamily="34" charset="0"/>
              </a:rPr>
              <a:t> </a:t>
            </a:r>
          </a:p>
          <a:p>
            <a:pPr marL="0" indent="0">
              <a:lnSpc>
                <a:spcPct val="120000"/>
              </a:lnSpc>
              <a:spcBef>
                <a:spcPts val="0"/>
              </a:spcBef>
              <a:buFont typeface="Wingdings" pitchFamily="2" charset="2"/>
              <a:buNone/>
            </a:pPr>
            <a:r>
              <a:rPr lang="en-GB" sz="2600" dirty="0">
                <a:solidFill>
                  <a:srgbClr val="000000"/>
                </a:solidFill>
                <a:latin typeface="Arial" panose="020B0604020202020204" pitchFamily="34" charset="0"/>
                <a:ea typeface="+mn-ea"/>
                <a:cs typeface="Arial" panose="020B0604020202020204" pitchFamily="34" charset="0"/>
              </a:rPr>
              <a:t>We </a:t>
            </a:r>
            <a:r>
              <a:rPr lang="en-GB" sz="2600" b="1" dirty="0">
                <a:solidFill>
                  <a:srgbClr val="000000"/>
                </a:solidFill>
                <a:latin typeface="Arial" panose="020B0604020202020204" pitchFamily="34" charset="0"/>
                <a:ea typeface="+mn-ea"/>
                <a:cs typeface="Arial" panose="020B0604020202020204" pitchFamily="34" charset="0"/>
              </a:rPr>
              <a:t>recommend using a personal email address </a:t>
            </a:r>
            <a:r>
              <a:rPr lang="en-GB" sz="2600" dirty="0">
                <a:solidFill>
                  <a:srgbClr val="000000"/>
                </a:solidFill>
                <a:latin typeface="Arial" panose="020B0604020202020204" pitchFamily="34" charset="0"/>
                <a:ea typeface="+mn-ea"/>
                <a:cs typeface="Arial" panose="020B0604020202020204" pitchFamily="34" charset="0"/>
              </a:rPr>
              <a:t>as your primary email, rather than a school/college one, so that you have access to it throughout your application journey. </a:t>
            </a:r>
          </a:p>
          <a:p>
            <a:pPr marL="0" indent="0">
              <a:lnSpc>
                <a:spcPct val="120000"/>
              </a:lnSpc>
              <a:spcBef>
                <a:spcPts val="0"/>
              </a:spcBef>
              <a:buFont typeface="Wingdings" pitchFamily="2" charset="2"/>
              <a:buNone/>
            </a:pPr>
            <a:endParaRPr lang="en-GB" sz="2600" dirty="0">
              <a:solidFill>
                <a:srgbClr val="000000"/>
              </a:solidFill>
              <a:latin typeface="Arial" panose="020B0604020202020204" pitchFamily="34" charset="0"/>
              <a:ea typeface="+mn-ea"/>
              <a:cs typeface="Arial" panose="020B0604020202020204" pitchFamily="34" charset="0"/>
            </a:endParaRPr>
          </a:p>
          <a:p>
            <a:pPr marL="0" indent="0">
              <a:lnSpc>
                <a:spcPct val="120000"/>
              </a:lnSpc>
              <a:spcBef>
                <a:spcPts val="0"/>
              </a:spcBef>
              <a:buFont typeface="Wingdings" pitchFamily="2" charset="2"/>
              <a:buNone/>
            </a:pPr>
            <a:r>
              <a:rPr lang="en-GB" sz="2600" dirty="0">
                <a:solidFill>
                  <a:srgbClr val="000000"/>
                </a:solidFill>
                <a:latin typeface="Arial" panose="020B0604020202020204" pitchFamily="34" charset="0"/>
                <a:ea typeface="+mn-ea"/>
                <a:cs typeface="Arial" panose="020B0604020202020204" pitchFamily="34" charset="0"/>
              </a:rPr>
              <a:t>To update your email address, go to ‘Preferences’ and ‘Edit your account’ from drop-down, where you can change your email. </a:t>
            </a:r>
          </a:p>
        </p:txBody>
      </p:sp>
      <p:pic>
        <p:nvPicPr>
          <p:cNvPr id="4" name="Picture 9">
            <a:extLst>
              <a:ext uri="{FF2B5EF4-FFF2-40B4-BE49-F238E27FC236}">
                <a16:creationId xmlns:a16="http://schemas.microsoft.com/office/drawing/2014/main" id="{0726617C-F230-772E-D8F0-837E116A85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7934" y="2800718"/>
            <a:ext cx="5199422" cy="3341074"/>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9C3114E-9B86-C45A-ECF2-9BD46163F5EE}"/>
              </a:ext>
            </a:extLst>
          </p:cNvPr>
          <p:cNvPicPr>
            <a:picLocks noChangeAspect="1"/>
          </p:cNvPicPr>
          <p:nvPr/>
        </p:nvPicPr>
        <p:blipFill>
          <a:blip r:embed="rId3"/>
          <a:stretch>
            <a:fillRect/>
          </a:stretch>
        </p:blipFill>
        <p:spPr>
          <a:xfrm>
            <a:off x="5881316" y="1062771"/>
            <a:ext cx="2389590" cy="3204222"/>
          </a:xfrm>
          <a:prstGeom prst="roundRect">
            <a:avLst>
              <a:gd name="adj" fmla="val 11492"/>
            </a:avLst>
          </a:prstGeom>
        </p:spPr>
      </p:pic>
      <p:sp>
        <p:nvSpPr>
          <p:cNvPr id="6" name="Footer Placeholder 4">
            <a:extLst>
              <a:ext uri="{FF2B5EF4-FFF2-40B4-BE49-F238E27FC236}">
                <a16:creationId xmlns:a16="http://schemas.microsoft.com/office/drawing/2014/main" id="{4333B04A-017E-2216-F0ED-3D63BF8D3C58}"/>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252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D33C-CE2A-14AF-53DE-0A17DEA2A6E9}"/>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174C5012-9174-5BE1-89DE-BEC4B8318235}"/>
              </a:ext>
            </a:extLst>
          </p:cNvPr>
          <p:cNvSpPr txBox="1"/>
          <p:nvPr/>
        </p:nvSpPr>
        <p:spPr>
          <a:xfrm>
            <a:off x="499004" y="702480"/>
            <a:ext cx="3785130" cy="5283454"/>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kern="0" dirty="0">
                <a:latin typeface="Arial" panose="020B0604020202020204" pitchFamily="34" charset="0"/>
                <a:cs typeface="Arial" panose="020B0604020202020204" pitchFamily="34" charset="0"/>
              </a:rPr>
              <a:t>If you were born in the UK but have a different nationality, you will be asked additional questions. </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kern="0" dirty="0">
              <a:latin typeface="Arial" panose="020B0604020202020204" pitchFamily="34" charset="0"/>
              <a:cs typeface="Arial" panose="020B0604020202020204" pitchFamily="34" charset="0"/>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kern="0" dirty="0">
                <a:latin typeface="Arial" panose="020B0604020202020204" pitchFamily="34" charset="0"/>
                <a:cs typeface="Arial" panose="020B0604020202020204" pitchFamily="34" charset="0"/>
              </a:rPr>
              <a:t>The information you provide will help universities and colleges in determining your eligibility and allow them to assist you with the visa application process, if required. </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kern="0" dirty="0">
              <a:latin typeface="Arial" panose="020B0604020202020204" pitchFamily="34" charset="0"/>
              <a:cs typeface="Arial" panose="020B0604020202020204" pitchFamily="34" charset="0"/>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kern="0" dirty="0">
                <a:latin typeface="Arial" panose="020B0604020202020204" pitchFamily="34" charset="0"/>
                <a:cs typeface="Arial" panose="020B0604020202020204" pitchFamily="34" charset="0"/>
              </a:rPr>
              <a:t>There's some possible combinations but we'll only show relevant fields depending on your answers. </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kern="0" dirty="0">
              <a:latin typeface="Arial" panose="020B0604020202020204" pitchFamily="34" charset="0"/>
              <a:cs typeface="Arial" panose="020B0604020202020204" pitchFamily="34" charset="0"/>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kern="0" dirty="0">
                <a:latin typeface="Arial" panose="020B0604020202020204" pitchFamily="34" charset="0"/>
                <a:cs typeface="Arial" panose="020B0604020202020204" pitchFamily="34" charset="0"/>
              </a:rPr>
              <a:t>If you are not sure, speak to a member of staff </a:t>
            </a:r>
          </a:p>
        </p:txBody>
      </p:sp>
      <p:grpSp>
        <p:nvGrpSpPr>
          <p:cNvPr id="3" name="Group 2">
            <a:extLst>
              <a:ext uri="{FF2B5EF4-FFF2-40B4-BE49-F238E27FC236}">
                <a16:creationId xmlns:a16="http://schemas.microsoft.com/office/drawing/2014/main" id="{5FF588B9-2EA1-5842-5008-C0D81E9A6DF6}"/>
              </a:ext>
            </a:extLst>
          </p:cNvPr>
          <p:cNvGrpSpPr/>
          <p:nvPr/>
        </p:nvGrpSpPr>
        <p:grpSpPr>
          <a:xfrm>
            <a:off x="4856792" y="379814"/>
            <a:ext cx="5765026" cy="5464138"/>
            <a:chOff x="4014216" y="193421"/>
            <a:chExt cx="4842446" cy="4602985"/>
          </a:xfrm>
          <a:effectLst/>
        </p:grpSpPr>
        <p:pic>
          <p:nvPicPr>
            <p:cNvPr id="4" name="Picture 3">
              <a:extLst>
                <a:ext uri="{FF2B5EF4-FFF2-40B4-BE49-F238E27FC236}">
                  <a16:creationId xmlns:a16="http://schemas.microsoft.com/office/drawing/2014/main" id="{7D984E7E-5CE6-5473-38B8-79AB32EC318B}"/>
                </a:ext>
              </a:extLst>
            </p:cNvPr>
            <p:cNvPicPr/>
            <p:nvPr/>
          </p:nvPicPr>
          <p:blipFill>
            <a:blip r:embed="rId2"/>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5" name="Picture 4">
              <a:extLst>
                <a:ext uri="{FF2B5EF4-FFF2-40B4-BE49-F238E27FC236}">
                  <a16:creationId xmlns:a16="http://schemas.microsoft.com/office/drawing/2014/main" id="{F00667CB-4EDA-6CFA-3677-CA77D811ED77}"/>
                </a:ext>
              </a:extLst>
            </p:cNvPr>
            <p:cNvPicPr>
              <a:picLocks noChangeAspect="1"/>
            </p:cNvPicPr>
            <p:nvPr/>
          </p:nvPicPr>
          <p:blipFill>
            <a:blip r:embed="rId3"/>
            <a:stretch>
              <a:fillRect/>
            </a:stretch>
          </p:blipFill>
          <p:spPr>
            <a:xfrm>
              <a:off x="8169445" y="4244684"/>
              <a:ext cx="518335" cy="485939"/>
            </a:xfrm>
            <a:prstGeom prst="roundRect">
              <a:avLst>
                <a:gd name="adj" fmla="val 4779"/>
              </a:avLst>
            </a:prstGeom>
            <a:ln w="6350">
              <a:noFill/>
            </a:ln>
            <a:effectLst/>
          </p:spPr>
        </p:pic>
      </p:grpSp>
      <p:sp>
        <p:nvSpPr>
          <p:cNvPr id="6" name="Footer Placeholder 4">
            <a:extLst>
              <a:ext uri="{FF2B5EF4-FFF2-40B4-BE49-F238E27FC236}">
                <a16:creationId xmlns:a16="http://schemas.microsoft.com/office/drawing/2014/main" id="{4F5FC7D4-51A7-9526-E732-F3D73AD4E7A1}"/>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925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7429B-B73D-1445-E9F8-2D83B2BC993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C555338-FBE2-5577-1CC0-68B6D7FB3E7A}"/>
              </a:ext>
            </a:extLst>
          </p:cNvPr>
          <p:cNvGrpSpPr/>
          <p:nvPr/>
        </p:nvGrpSpPr>
        <p:grpSpPr>
          <a:xfrm>
            <a:off x="4686990" y="510699"/>
            <a:ext cx="6575436" cy="5592236"/>
            <a:chOff x="3460120" y="590421"/>
            <a:chExt cx="5162671" cy="4278927"/>
          </a:xfrm>
          <a:effectLst/>
        </p:grpSpPr>
        <p:pic>
          <p:nvPicPr>
            <p:cNvPr id="5" name="Picture 4">
              <a:extLst>
                <a:ext uri="{FF2B5EF4-FFF2-40B4-BE49-F238E27FC236}">
                  <a16:creationId xmlns:a16="http://schemas.microsoft.com/office/drawing/2014/main" id="{BECF873A-EDA9-BDD8-216B-6C406E53DA56}"/>
                </a:ext>
              </a:extLst>
            </p:cNvPr>
            <p:cNvPicPr>
              <a:picLocks noChangeAspect="1"/>
            </p:cNvPicPr>
            <p:nvPr/>
          </p:nvPicPr>
          <p:blipFill rotWithShape="1">
            <a:blip r:embed="rId2"/>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6" name="Picture 5">
              <a:extLst>
                <a:ext uri="{FF2B5EF4-FFF2-40B4-BE49-F238E27FC236}">
                  <a16:creationId xmlns:a16="http://schemas.microsoft.com/office/drawing/2014/main" id="{35F88304-83E1-F58E-6C58-EFA4BC379D0E}"/>
                </a:ext>
              </a:extLst>
            </p:cNvPr>
            <p:cNvPicPr>
              <a:picLocks noChangeAspect="1"/>
            </p:cNvPicPr>
            <p:nvPr/>
          </p:nvPicPr>
          <p:blipFill>
            <a:blip r:embed="rId3"/>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grpSp>
        <p:nvGrpSpPr>
          <p:cNvPr id="7" name="Group 6">
            <a:extLst>
              <a:ext uri="{FF2B5EF4-FFF2-40B4-BE49-F238E27FC236}">
                <a16:creationId xmlns:a16="http://schemas.microsoft.com/office/drawing/2014/main" id="{86ECC1F4-5CE2-2490-F53E-99C7940CFA1F}"/>
              </a:ext>
            </a:extLst>
          </p:cNvPr>
          <p:cNvGrpSpPr/>
          <p:nvPr/>
        </p:nvGrpSpPr>
        <p:grpSpPr>
          <a:xfrm>
            <a:off x="929574" y="1301621"/>
            <a:ext cx="3194281" cy="4801314"/>
            <a:chOff x="387119" y="590421"/>
            <a:chExt cx="2612114" cy="4801314"/>
          </a:xfrm>
        </p:grpSpPr>
        <p:sp>
          <p:nvSpPr>
            <p:cNvPr id="8" name="TextBox 5">
              <a:extLst>
                <a:ext uri="{FF2B5EF4-FFF2-40B4-BE49-F238E27FC236}">
                  <a16:creationId xmlns:a16="http://schemas.microsoft.com/office/drawing/2014/main" id="{C18D135A-DBD3-B5F2-8851-A2AED9D23E84}"/>
                </a:ext>
              </a:extLst>
            </p:cNvPr>
            <p:cNvSpPr txBox="1"/>
            <p:nvPr/>
          </p:nvSpPr>
          <p:spPr>
            <a:xfrm>
              <a:off x="387119" y="590421"/>
              <a:ext cx="2612114" cy="480131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b="1" dirty="0">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dirty="0">
                  <a:latin typeface="Arial" panose="020B0604020202020204" pitchFamily="34" charset="0"/>
                  <a:cs typeface="Arial" panose="020B0604020202020204" pitchFamily="34" charset="0"/>
                </a:rPr>
                <a:t>If you select that you will need a visa, you’ll  also be asked for your passport details.</a:t>
              </a:r>
            </a:p>
            <a:p>
              <a:pPr defTabSz="914400">
                <a:defRPr sz="1800" b="0" i="0" u="none" strike="noStrike" kern="0" cap="none" spc="0" baseline="0">
                  <a:solidFill>
                    <a:srgbClr val="000000"/>
                  </a:solidFill>
                  <a:uFillTx/>
                </a:defRPr>
              </a:pPr>
              <a:endParaRPr lang="en-GB" dirty="0">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b="0" i="0" dirty="0">
                  <a:effectLst/>
                  <a:latin typeface="Arial" panose="020B0604020202020204" pitchFamily="34" charset="0"/>
                  <a:cs typeface="Arial" panose="020B0604020202020204" pitchFamily="34" charset="0"/>
                </a:rPr>
                <a:t>If </a:t>
              </a:r>
              <a:r>
                <a:rPr lang="en-GB" dirty="0">
                  <a:latin typeface="Arial" panose="020B0604020202020204" pitchFamily="34" charset="0"/>
                  <a:cs typeface="Arial" panose="020B0604020202020204" pitchFamily="34" charset="0"/>
                </a:rPr>
                <a:t>you </a:t>
              </a:r>
              <a:r>
                <a:rPr lang="en-GB" b="0" i="0" dirty="0">
                  <a:effectLst/>
                  <a:latin typeface="Arial" panose="020B0604020202020204" pitchFamily="34" charset="0"/>
                  <a:cs typeface="Arial" panose="020B0604020202020204" pitchFamily="34" charset="0"/>
                </a:rPr>
                <a:t>have a passport, we ask </a:t>
              </a:r>
              <a:r>
                <a:rPr lang="en-GB" dirty="0">
                  <a:latin typeface="Arial" panose="020B0604020202020204" pitchFamily="34" charset="0"/>
                  <a:cs typeface="Arial" panose="020B0604020202020204" pitchFamily="34" charset="0"/>
                </a:rPr>
                <a:t>you for your passport number, valid from and expiry dates; and place of issue. </a:t>
              </a:r>
            </a:p>
            <a:p>
              <a:pPr defTabSz="914400">
                <a:defRPr sz="1800" b="0" i="0" u="none" strike="noStrike" kern="0" cap="none" spc="0" baseline="0">
                  <a:solidFill>
                    <a:srgbClr val="000000"/>
                  </a:solidFill>
                  <a:uFillTx/>
                </a:defRPr>
              </a:pPr>
              <a:endParaRPr lang="en-GB" dirty="0">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dirty="0">
                  <a:latin typeface="Arial" panose="020B0604020202020204" pitchFamily="34" charset="0"/>
                  <a:ea typeface="+mn-lt"/>
                  <a:cs typeface="Arial" panose="020B0604020202020204" pitchFamily="34" charset="0"/>
                </a:rPr>
                <a:t>Select       to see our help text with advice about this. </a:t>
              </a:r>
            </a:p>
            <a:p>
              <a:pPr defTabSz="914400">
                <a:defRPr sz="1800" b="0" i="0" u="none" strike="noStrike" kern="0" cap="none" spc="0" baseline="0">
                  <a:solidFill>
                    <a:srgbClr val="000000"/>
                  </a:solidFill>
                  <a:uFillTx/>
                </a:defRPr>
              </a:pPr>
              <a:endParaRPr lang="en-GB" dirty="0">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endParaRPr lang="en-GB"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490C7D2-BCCB-BDF7-9782-F9686F6E3A58}"/>
                </a:ext>
              </a:extLst>
            </p:cNvPr>
            <p:cNvPicPr>
              <a:picLocks noChangeAspect="1"/>
            </p:cNvPicPr>
            <p:nvPr/>
          </p:nvPicPr>
          <p:blipFill rotWithShape="1">
            <a:blip r:embed="rId4"/>
            <a:srcRect l="89398" t="93542" r="6569" b="-208"/>
            <a:stretch/>
          </p:blipFill>
          <p:spPr>
            <a:xfrm>
              <a:off x="1049288" y="3615848"/>
              <a:ext cx="236950" cy="267619"/>
            </a:xfrm>
            <a:prstGeom prst="rect">
              <a:avLst/>
            </a:prstGeom>
          </p:spPr>
        </p:pic>
      </p:grpSp>
      <p:sp>
        <p:nvSpPr>
          <p:cNvPr id="10" name="Footer Placeholder 4">
            <a:extLst>
              <a:ext uri="{FF2B5EF4-FFF2-40B4-BE49-F238E27FC236}">
                <a16:creationId xmlns:a16="http://schemas.microsoft.com/office/drawing/2014/main" id="{F6F0BDB1-13C1-BA4B-8B3D-831AE0177F51}"/>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655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latin typeface="Roboto "/>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11457517" y="6405034"/>
            <a:ext cx="734483" cy="302684"/>
          </a:xfrm>
          <a:prstGeom prst="rect">
            <a:avLst/>
          </a:prstGeom>
        </p:spPr>
        <p:txBody>
          <a:bodyPr vert="horz" lIns="121920" tIns="60960" rIns="121920" bIns="60960" rtlCol="0" anchor="ctr"/>
          <a:lstStyle>
            <a:defPPr>
              <a:defRPr lang="en-US"/>
            </a:defPPr>
            <a:lvl1pPr marL="0" algn="l"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t>|   </a:t>
            </a:r>
            <a:fld id="{D7A593A7-184A-6D43-8A36-702213271FF9}" type="slidenum">
              <a:rPr lang="en-US" smtClean="0"/>
              <a:pPr/>
              <a:t>32</a:t>
            </a:fld>
            <a:endParaRPr lang="en-US"/>
          </a:p>
        </p:txBody>
      </p:sp>
      <p:sp>
        <p:nvSpPr>
          <p:cNvPr id="2" name="Footer Placeholder 4">
            <a:extLst>
              <a:ext uri="{FF2B5EF4-FFF2-40B4-BE49-F238E27FC236}">
                <a16:creationId xmlns:a16="http://schemas.microsoft.com/office/drawing/2014/main" id="{5E00E198-32C7-D79B-CD59-203FA57E816F}"/>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7D83E-C0BD-8797-DBDA-EE44420546BB}"/>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A87EB3CD-6145-D938-9FCF-79BB4275AB27}"/>
              </a:ext>
            </a:extLst>
          </p:cNvPr>
          <p:cNvSpPr txBox="1"/>
          <p:nvPr/>
        </p:nvSpPr>
        <p:spPr>
          <a:xfrm>
            <a:off x="199397" y="1929129"/>
            <a:ext cx="2462535" cy="2585323"/>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dirty="0">
                <a:latin typeface="Arial" panose="020B0604020202020204" pitchFamily="34" charset="0"/>
                <a:ea typeface="+mn-lt"/>
                <a:cs typeface="Arial" panose="020B0604020202020204" pitchFamily="34" charset="0"/>
              </a:rPr>
              <a:t>All questions are mandatory (</a:t>
            </a:r>
            <a:r>
              <a:rPr lang="en-GB" dirty="0">
                <a:solidFill>
                  <a:srgbClr val="C00000"/>
                </a:solidFill>
                <a:latin typeface="Arial" panose="020B0604020202020204" pitchFamily="34" charset="0"/>
                <a:ea typeface="+mn-lt"/>
                <a:cs typeface="Arial" panose="020B0604020202020204" pitchFamily="34" charset="0"/>
              </a:rPr>
              <a:t>*</a:t>
            </a:r>
            <a:r>
              <a:rPr lang="en-GB" dirty="0">
                <a:latin typeface="Arial" panose="020B0604020202020204" pitchFamily="34" charset="0"/>
                <a:ea typeface="+mn-lt"/>
                <a:cs typeface="Arial" panose="020B0604020202020204" pitchFamily="34" charset="0"/>
              </a:rPr>
              <a:t>), but you have the option of </a:t>
            </a:r>
            <a:r>
              <a:rPr lang="en-GB" i="1" dirty="0">
                <a:latin typeface="Arial" panose="020B0604020202020204" pitchFamily="34" charset="0"/>
                <a:ea typeface="+mn-lt"/>
                <a:cs typeface="Arial" panose="020B0604020202020204" pitchFamily="34" charset="0"/>
              </a:rPr>
              <a:t>don't know</a:t>
            </a:r>
            <a:r>
              <a:rPr lang="en-GB" dirty="0">
                <a:latin typeface="Arial" panose="020B0604020202020204" pitchFamily="34" charset="0"/>
                <a:ea typeface="+mn-lt"/>
                <a:cs typeface="Arial" panose="020B0604020202020204" pitchFamily="34" charset="0"/>
              </a:rPr>
              <a:t> and </a:t>
            </a:r>
            <a:r>
              <a:rPr lang="en-GB" i="1" dirty="0">
                <a:latin typeface="Arial" panose="020B0604020202020204" pitchFamily="34" charset="0"/>
                <a:ea typeface="+mn-lt"/>
                <a:cs typeface="Arial" panose="020B0604020202020204" pitchFamily="34" charset="0"/>
              </a:rPr>
              <a:t>Prefer not to say</a:t>
            </a:r>
            <a:r>
              <a:rPr lang="en-GB" dirty="0">
                <a:latin typeface="Arial" panose="020B0604020202020204" pitchFamily="34" charset="0"/>
                <a:ea typeface="+mn-lt"/>
                <a:cs typeface="Arial" panose="020B0604020202020204" pitchFamily="34" charset="0"/>
              </a:rPr>
              <a:t>.</a:t>
            </a:r>
          </a:p>
          <a:p>
            <a:pPr defTabSz="914400">
              <a:defRPr sz="1800" b="0" i="0" u="none" strike="noStrike" kern="0" cap="none" spc="0" baseline="0">
                <a:solidFill>
                  <a:srgbClr val="000000"/>
                </a:solidFill>
                <a:uFillTx/>
              </a:defRPr>
            </a:pPr>
            <a:endParaRPr lang="en-GB" dirty="0">
              <a:latin typeface="Arial" panose="020B0604020202020204" pitchFamily="34" charset="0"/>
              <a:ea typeface="+mn-lt"/>
              <a:cs typeface="Arial" panose="020B0604020202020204" pitchFamily="34" charset="0"/>
            </a:endParaRPr>
          </a:p>
          <a:p>
            <a:pPr defTabSz="914400">
              <a:defRPr sz="1800" b="0" i="0" u="none" strike="noStrike" kern="0" cap="none" spc="0" baseline="0">
                <a:solidFill>
                  <a:srgbClr val="000000"/>
                </a:solidFill>
                <a:uFillTx/>
              </a:defRPr>
            </a:pPr>
            <a:r>
              <a:rPr lang="en-GB" b="1" dirty="0">
                <a:latin typeface="Arial" panose="020B0604020202020204" pitchFamily="34" charset="0"/>
                <a:ea typeface="+mn-lt"/>
                <a:cs typeface="Arial" panose="020B0604020202020204" pitchFamily="34" charset="0"/>
              </a:rPr>
              <a:t>Remember this doesn’t include UK</a:t>
            </a:r>
            <a:endParaRPr lang="en-GB"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9786147-B401-259F-2F1E-50066FEB26F1}"/>
              </a:ext>
            </a:extLst>
          </p:cNvPr>
          <p:cNvPicPr>
            <a:picLocks noChangeAspect="1"/>
          </p:cNvPicPr>
          <p:nvPr/>
        </p:nvPicPr>
        <p:blipFill>
          <a:blip r:embed="rId2"/>
          <a:stretch>
            <a:fillRect/>
          </a:stretch>
        </p:blipFill>
        <p:spPr>
          <a:xfrm>
            <a:off x="2764216" y="719667"/>
            <a:ext cx="9072792" cy="4724216"/>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5F77540E-43D4-9A5D-B124-13ACF8A3E173}"/>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153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latin typeface="Roboto "/>
              </a:rPr>
              <a:t>English Language Skills. </a:t>
            </a:r>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34</a:t>
            </a:fld>
            <a:endParaRPr lang="en-US"/>
          </a:p>
        </p:txBody>
      </p:sp>
      <p:sp>
        <p:nvSpPr>
          <p:cNvPr id="2" name="Footer Placeholder 4">
            <a:extLst>
              <a:ext uri="{FF2B5EF4-FFF2-40B4-BE49-F238E27FC236}">
                <a16:creationId xmlns:a16="http://schemas.microsoft.com/office/drawing/2014/main" id="{17CD9304-21EC-C940-B0A2-58C822DBC94E}"/>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D2946-8599-CEC9-EDDA-C679F158504B}"/>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5F445CE1-0C79-DAF4-725D-84E88A11F97D}"/>
              </a:ext>
            </a:extLst>
          </p:cNvPr>
          <p:cNvSpPr txBox="1"/>
          <p:nvPr/>
        </p:nvSpPr>
        <p:spPr>
          <a:xfrm>
            <a:off x="7845976" y="1046324"/>
            <a:ext cx="3304624" cy="3693319"/>
          </a:xfrm>
          <a:prstGeom prst="rect">
            <a:avLst/>
          </a:prstGeom>
          <a:noFill/>
          <a:ln cap="flat">
            <a:noFill/>
          </a:ln>
        </p:spPr>
        <p:txBody>
          <a:bodyPr vert="horz" wrap="square" lIns="91440" tIns="45720" rIns="91440" bIns="45720" anchor="t" anchorCtr="0" compatLnSpc="1">
            <a:spAutoFit/>
          </a:bodyPr>
          <a:lstStyle/>
          <a:p>
            <a:r>
              <a:rPr lang="en-GB" b="0" i="0" dirty="0">
                <a:effectLst/>
                <a:latin typeface="Arial" panose="020B0604020202020204" pitchFamily="34" charset="0"/>
                <a:cs typeface="Arial" panose="020B0604020202020204" pitchFamily="34" charset="0"/>
              </a:rPr>
              <a:t>If you have taken an </a:t>
            </a:r>
            <a:r>
              <a:rPr lang="en-GB" dirty="0">
                <a:latin typeface="Arial" panose="020B0604020202020204" pitchFamily="34" charset="0"/>
                <a:cs typeface="Arial" panose="020B0604020202020204" pitchFamily="34" charset="0"/>
              </a:rPr>
              <a:t>English proficiency test, you can add your certificate numbers and we’ll pass them on to your chosen universities and colleges when you submit your application.</a:t>
            </a: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cs typeface="Arial" panose="020B0604020202020204" pitchFamily="34" charset="0"/>
              </a:rPr>
              <a:t>If you haven’t completed any tests, you can leave the remaining fields blank and then mark this section as complete.</a:t>
            </a:r>
          </a:p>
        </p:txBody>
      </p:sp>
      <p:pic>
        <p:nvPicPr>
          <p:cNvPr id="3" name="Picture 2">
            <a:extLst>
              <a:ext uri="{FF2B5EF4-FFF2-40B4-BE49-F238E27FC236}">
                <a16:creationId xmlns:a16="http://schemas.microsoft.com/office/drawing/2014/main" id="{F279CE18-091A-3AF0-B022-E341E2476C83}"/>
              </a:ext>
            </a:extLst>
          </p:cNvPr>
          <p:cNvPicPr>
            <a:picLocks noChangeAspect="1"/>
          </p:cNvPicPr>
          <p:nvPr/>
        </p:nvPicPr>
        <p:blipFill rotWithShape="1">
          <a:blip r:embed="rId2"/>
          <a:srcRect r="19861"/>
          <a:stretch/>
        </p:blipFill>
        <p:spPr>
          <a:xfrm>
            <a:off x="302755" y="528045"/>
            <a:ext cx="6902378" cy="5159276"/>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DCD2F0AB-BCBD-9FDB-7AA7-6442013C7E9D}"/>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327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latin typeface="Roboto "/>
              </a:rPr>
              <a:t>Finance and funding. </a:t>
            </a:r>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36</a:t>
            </a:fld>
            <a:endParaRPr lang="en-US"/>
          </a:p>
        </p:txBody>
      </p:sp>
      <p:sp>
        <p:nvSpPr>
          <p:cNvPr id="2" name="Footer Placeholder 4">
            <a:extLst>
              <a:ext uri="{FF2B5EF4-FFF2-40B4-BE49-F238E27FC236}">
                <a16:creationId xmlns:a16="http://schemas.microsoft.com/office/drawing/2014/main" id="{BCD79EE1-8FF8-4776-AA9B-87D85CC681A1}"/>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9DA54-7CD9-BAFC-37AA-C678E264019C}"/>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3B0E246E-578C-71BD-C675-DAF15EB1E336}"/>
              </a:ext>
            </a:extLst>
          </p:cNvPr>
          <p:cNvSpPr txBox="1"/>
          <p:nvPr/>
        </p:nvSpPr>
        <p:spPr>
          <a:xfrm>
            <a:off x="592667" y="1516369"/>
            <a:ext cx="3348991" cy="3046988"/>
          </a:xfrm>
          <a:prstGeom prst="rect">
            <a:avLst/>
          </a:prstGeom>
          <a:noFill/>
          <a:ln cap="flat">
            <a:noFill/>
          </a:ln>
        </p:spPr>
        <p:txBody>
          <a:bodyPr vert="horz" wrap="square" lIns="91440" tIns="45720" rIns="91440" bIns="45720" anchor="t" anchorCtr="0" compatLnSpc="1">
            <a:spAutoFit/>
          </a:bodyPr>
          <a:lstStyle/>
          <a:p>
            <a:r>
              <a:rPr lang="en-GB" sz="1600" b="0" i="0" dirty="0">
                <a:effectLst/>
                <a:latin typeface="Arial" panose="020B0604020202020204" pitchFamily="34" charset="0"/>
                <a:cs typeface="Arial" panose="020B0604020202020204" pitchFamily="34" charset="0"/>
              </a:rPr>
              <a:t>You will only be asked further questions in finance and funding if you select </a:t>
            </a:r>
            <a:r>
              <a:rPr lang="en-GB" sz="1600" b="1" i="0" dirty="0">
                <a:effectLst/>
                <a:latin typeface="Arial" panose="020B0604020202020204" pitchFamily="34" charset="0"/>
                <a:cs typeface="Arial" panose="020B0604020202020204" pitchFamily="34" charset="0"/>
              </a:rPr>
              <a:t>UK, </a:t>
            </a:r>
            <a:r>
              <a:rPr lang="en-GB" sz="1600" b="1" i="0" dirty="0" err="1">
                <a:effectLst/>
                <a:latin typeface="Arial" panose="020B0604020202020204" pitchFamily="34" charset="0"/>
                <a:cs typeface="Arial" panose="020B0604020202020204" pitchFamily="34" charset="0"/>
              </a:rPr>
              <a:t>ChI</a:t>
            </a:r>
            <a:r>
              <a:rPr lang="en-GB" sz="1600" b="1" i="0" dirty="0">
                <a:effectLst/>
                <a:latin typeface="Arial" panose="020B0604020202020204" pitchFamily="34" charset="0"/>
                <a:cs typeface="Arial" panose="020B0604020202020204" pitchFamily="34" charset="0"/>
              </a:rPr>
              <a:t>, IoM or EU Student Finance Services</a:t>
            </a:r>
            <a:r>
              <a:rPr lang="en-GB" sz="1600" b="0" i="0" dirty="0">
                <a:effectLst/>
                <a:latin typeface="Arial" panose="020B0604020202020204" pitchFamily="34" charset="0"/>
                <a:cs typeface="Arial" panose="020B0604020202020204" pitchFamily="34" charset="0"/>
              </a:rPr>
              <a:t>.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W</a:t>
            </a:r>
            <a:r>
              <a:rPr lang="en-GB" sz="1600" b="0" i="0" dirty="0">
                <a:effectLst/>
                <a:latin typeface="Arial" panose="020B0604020202020204" pitchFamily="34" charset="0"/>
                <a:cs typeface="Arial" panose="020B0604020202020204" pitchFamily="34" charset="0"/>
              </a:rPr>
              <a:t>e'll ask you for your local authority under ‘Student support arrangements’.</a:t>
            </a:r>
          </a:p>
          <a:p>
            <a:endParaRPr lang="en-GB" sz="1600" dirty="0">
              <a:latin typeface="Arial" panose="020B0604020202020204" pitchFamily="34" charset="0"/>
              <a:cs typeface="Arial" panose="020B0604020202020204" pitchFamily="34" charset="0"/>
            </a:endParaRPr>
          </a:p>
          <a:p>
            <a:r>
              <a:rPr lang="en-GB" sz="1600" b="0" i="0" dirty="0">
                <a:effectLst/>
                <a:latin typeface="Arial" panose="020B0604020202020204" pitchFamily="34" charset="0"/>
                <a:cs typeface="Arial" panose="020B0604020202020204" pitchFamily="34" charset="0"/>
              </a:rPr>
              <a:t>For more information head to: </a:t>
            </a:r>
            <a:r>
              <a:rPr lang="en-GB" sz="1600" b="0" i="0"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ucas.com/finance</a:t>
            </a:r>
            <a:r>
              <a:rPr lang="en-GB" sz="1600" b="0" i="0" dirty="0">
                <a:effectLst/>
                <a:latin typeface="Arial" panose="020B0604020202020204" pitchFamily="34" charset="0"/>
                <a:cs typeface="Arial" panose="020B0604020202020204" pitchFamily="34" charset="0"/>
              </a:rPr>
              <a:t> </a:t>
            </a:r>
          </a:p>
          <a:p>
            <a:endParaRPr lang="en-GB"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DAC62A3-25CF-0943-2714-3D3EE0C7805C}"/>
              </a:ext>
            </a:extLst>
          </p:cNvPr>
          <p:cNvPicPr>
            <a:picLocks noChangeAspect="1"/>
          </p:cNvPicPr>
          <p:nvPr/>
        </p:nvPicPr>
        <p:blipFill rotWithShape="1">
          <a:blip r:embed="rId3"/>
          <a:srcRect r="24857"/>
          <a:stretch/>
        </p:blipFill>
        <p:spPr>
          <a:xfrm>
            <a:off x="3954450" y="541867"/>
            <a:ext cx="7809514" cy="5398740"/>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0F88CB33-5A20-0AA1-26BF-93C10CE1ED7C}"/>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000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latin typeface="Roboto "/>
              </a:rPr>
              <a:t>Diversity and inclusion. </a:t>
            </a:r>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38</a:t>
            </a:fld>
            <a:endParaRPr lang="en-US"/>
          </a:p>
        </p:txBody>
      </p:sp>
      <p:sp>
        <p:nvSpPr>
          <p:cNvPr id="2" name="Footer Placeholder 4">
            <a:extLst>
              <a:ext uri="{FF2B5EF4-FFF2-40B4-BE49-F238E27FC236}">
                <a16:creationId xmlns:a16="http://schemas.microsoft.com/office/drawing/2014/main" id="{EF90A314-C202-521A-C4C8-EC2411F96826}"/>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5DEA5-7DC3-C23B-5CC3-770777991488}"/>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7EC3145E-D5AC-28F3-CAAD-F67DDA1F5826}"/>
              </a:ext>
            </a:extLst>
          </p:cNvPr>
          <p:cNvSpPr txBox="1"/>
          <p:nvPr/>
        </p:nvSpPr>
        <p:spPr>
          <a:xfrm>
            <a:off x="1202108" y="1473683"/>
            <a:ext cx="3515171" cy="329320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Arial" panose="020B0604020202020204" pitchFamily="34" charset="0"/>
                <a:cs typeface="Arial" panose="020B0604020202020204" pitchFamily="34" charset="0"/>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sz="1600" b="0" i="0" dirty="0">
                <a:solidFill>
                  <a:srgbClr val="000000"/>
                </a:solidFill>
                <a:effectLst/>
                <a:latin typeface="Arial" panose="020B0604020202020204" pitchFamily="34" charset="0"/>
                <a:cs typeface="Arial" panose="020B0604020202020204" pitchFamily="34" charset="0"/>
              </a:rPr>
              <a:t>There are two mandatory fields(</a:t>
            </a:r>
            <a:r>
              <a:rPr lang="en-GB" sz="1600" b="0" i="0" dirty="0">
                <a:solidFill>
                  <a:srgbClr val="C00000"/>
                </a:solidFill>
                <a:effectLst/>
                <a:latin typeface="Arial" panose="020B0604020202020204" pitchFamily="34" charset="0"/>
                <a:cs typeface="Arial" panose="020B0604020202020204" pitchFamily="34" charset="0"/>
              </a:rPr>
              <a:t>*</a:t>
            </a:r>
            <a:r>
              <a:rPr lang="en-GB" sz="1600" b="0" i="0" dirty="0">
                <a:solidFill>
                  <a:srgbClr val="000000"/>
                </a:solidFill>
                <a:effectLst/>
                <a:latin typeface="Arial" panose="020B0604020202020204" pitchFamily="34" charset="0"/>
                <a:cs typeface="Arial" panose="020B0604020202020204" pitchFamily="34" charset="0"/>
              </a:rPr>
              <a:t>), but you </a:t>
            </a:r>
            <a:r>
              <a:rPr lang="en-GB" sz="1600" dirty="0">
                <a:solidFill>
                  <a:srgbClr val="000000"/>
                </a:solidFill>
                <a:latin typeface="Arial" panose="020B0604020202020204" pitchFamily="34" charset="0"/>
                <a:cs typeface="Arial" panose="020B0604020202020204" pitchFamily="34" charset="0"/>
              </a:rPr>
              <a:t>have the</a:t>
            </a:r>
            <a:r>
              <a:rPr lang="en-GB" sz="1600" b="0" i="0" dirty="0">
                <a:solidFill>
                  <a:srgbClr val="000000"/>
                </a:solidFill>
                <a:effectLst/>
                <a:latin typeface="Arial" panose="020B0604020202020204" pitchFamily="34" charset="0"/>
                <a:cs typeface="Arial" panose="020B0604020202020204" pitchFamily="34" charset="0"/>
              </a:rPr>
              <a:t> option to respond with </a:t>
            </a:r>
            <a:r>
              <a:rPr lang="en-GB" sz="1600" b="1" i="0" dirty="0">
                <a:solidFill>
                  <a:srgbClr val="000000"/>
                </a:solidFill>
                <a:effectLst/>
                <a:latin typeface="Arial" panose="020B0604020202020204" pitchFamily="34" charset="0"/>
                <a:cs typeface="Arial" panose="020B0604020202020204" pitchFamily="34" charset="0"/>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Arial" panose="020B0604020202020204" pitchFamily="34" charset="0"/>
              <a:cs typeface="Arial" panose="020B0604020202020204" pitchFamily="34" charset="0"/>
            </a:endParaRPr>
          </a:p>
          <a:p>
            <a:pPr defTabSz="914400">
              <a:defRPr sz="1800" b="0" i="0" u="none" strike="noStrike" kern="0" cap="none" spc="0" baseline="0">
                <a:solidFill>
                  <a:srgbClr val="000000"/>
                </a:solidFill>
                <a:uFillTx/>
              </a:defRPr>
            </a:pPr>
            <a:r>
              <a:rPr lang="en-GB" sz="1600" b="0" i="0" dirty="0">
                <a:solidFill>
                  <a:srgbClr val="313537"/>
                </a:solidFill>
                <a:effectLst/>
                <a:latin typeface="Arial" panose="020B0604020202020204" pitchFamily="34" charset="0"/>
                <a:cs typeface="Arial" panose="020B0604020202020204" pitchFamily="34" charset="0"/>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Arial" panose="020B0604020202020204" pitchFamily="34" charset="0"/>
                <a:cs typeface="Arial" panose="020B0604020202020204" pitchFamily="34" charset="0"/>
              </a:rPr>
              <a:t> </a:t>
            </a:r>
            <a:endParaRPr lang="en-GB" sz="1600" b="1" dirty="0">
              <a:latin typeface="Arial" panose="020B0604020202020204" pitchFamily="34" charset="0"/>
              <a:cs typeface="Arial" panose="020B0604020202020204" pitchFamily="34" charset="0"/>
            </a:endParaRPr>
          </a:p>
        </p:txBody>
      </p:sp>
      <p:pic>
        <p:nvPicPr>
          <p:cNvPr id="3" name="Picture 2" descr="Graphical user interface, text, application&#10;&#10;Description automatically generated">
            <a:extLst>
              <a:ext uri="{FF2B5EF4-FFF2-40B4-BE49-F238E27FC236}">
                <a16:creationId xmlns:a16="http://schemas.microsoft.com/office/drawing/2014/main" id="{83C373F1-C6CD-E9A6-DE5B-EF35E87E0EAD}"/>
              </a:ext>
            </a:extLst>
          </p:cNvPr>
          <p:cNvPicPr>
            <a:picLocks noChangeAspect="1"/>
          </p:cNvPicPr>
          <p:nvPr/>
        </p:nvPicPr>
        <p:blipFill>
          <a:blip r:embed="rId2"/>
          <a:stretch>
            <a:fillRect/>
          </a:stretch>
        </p:blipFill>
        <p:spPr>
          <a:xfrm>
            <a:off x="5716758" y="446719"/>
            <a:ext cx="5273134" cy="5766714"/>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DD6D0EBB-55AE-1647-DBD4-81CF484AAE59}"/>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3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A033C2A0-D34F-8785-7C1C-732E78C4ACAE}"/>
              </a:ext>
            </a:extLst>
          </p:cNvPr>
          <p:cNvSpPr txBox="1">
            <a:spLocks/>
          </p:cNvSpPr>
          <p:nvPr/>
        </p:nvSpPr>
        <p:spPr>
          <a:xfrm>
            <a:off x="175367" y="260867"/>
            <a:ext cx="7610475"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latin typeface="Arial" panose="020B0604020202020204" pitchFamily="34" charset="0"/>
                <a:cs typeface="Arial" panose="020B0604020202020204" pitchFamily="34" charset="0"/>
              </a:rPr>
              <a:t>Registering for an account</a:t>
            </a:r>
            <a:endParaRPr lang="en-GB" sz="6000" dirty="0">
              <a:latin typeface="Arial" panose="020B0604020202020204" pitchFamily="34" charset="0"/>
              <a:cs typeface="Arial" panose="020B0604020202020204" pitchFamily="34" charset="0"/>
            </a:endParaRPr>
          </a:p>
        </p:txBody>
      </p:sp>
      <p:sp>
        <p:nvSpPr>
          <p:cNvPr id="3" name="Content Placeholder 12">
            <a:extLst>
              <a:ext uri="{FF2B5EF4-FFF2-40B4-BE49-F238E27FC236}">
                <a16:creationId xmlns:a16="http://schemas.microsoft.com/office/drawing/2014/main" id="{28CC20E5-2D9D-033C-51A6-2C261C0C9EAA}"/>
              </a:ext>
            </a:extLst>
          </p:cNvPr>
          <p:cNvSpPr txBox="1">
            <a:spLocks/>
          </p:cNvSpPr>
          <p:nvPr/>
        </p:nvSpPr>
        <p:spPr>
          <a:xfrm>
            <a:off x="175367" y="848647"/>
            <a:ext cx="9068842" cy="10515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800" b="0" i="0" u="none" strike="noStrike" kern="0" cap="none" spc="0" baseline="0">
                <a:solidFill>
                  <a:srgbClr val="000000"/>
                </a:solidFill>
                <a:uFillTx/>
              </a:defRPr>
            </a:pPr>
            <a:endParaRPr lang="en-GB" sz="3200" b="1" kern="0"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defRPr sz="1800" b="0" i="0" u="none" strike="noStrike" kern="0" cap="none" spc="0" baseline="0">
                <a:solidFill>
                  <a:srgbClr val="000000"/>
                </a:solidFill>
                <a:uFillTx/>
              </a:defRPr>
            </a:pPr>
            <a:r>
              <a:rPr lang="en-GB" sz="3200" kern="0" dirty="0">
                <a:solidFill>
                  <a:srgbClr val="000000"/>
                </a:solidFill>
                <a:latin typeface="Arial" panose="020B0604020202020204" pitchFamily="34" charset="0"/>
                <a:cs typeface="Arial" panose="020B0604020202020204" pitchFamily="34" charset="0"/>
              </a:rPr>
              <a:t>Head to </a:t>
            </a:r>
            <a:r>
              <a:rPr lang="en-GB" sz="3200" kern="0" dirty="0">
                <a:solidFill>
                  <a:srgbClr val="000000"/>
                </a:solidFill>
                <a:latin typeface="Arial" panose="020B0604020202020204" pitchFamily="34" charset="0"/>
                <a:cs typeface="Arial" panose="020B0604020202020204" pitchFamily="34" charset="0"/>
                <a:hlinkClick r:id="rId2"/>
              </a:rPr>
              <a:t>ucas.com </a:t>
            </a:r>
            <a:r>
              <a:rPr lang="en-GB" sz="3200" kern="0" dirty="0">
                <a:solidFill>
                  <a:srgbClr val="000000"/>
                </a:solidFill>
                <a:latin typeface="Arial" panose="020B0604020202020204" pitchFamily="34" charset="0"/>
                <a:cs typeface="Arial" panose="020B0604020202020204" pitchFamily="34" charset="0"/>
              </a:rPr>
              <a:t>and s</a:t>
            </a:r>
            <a:r>
              <a:rPr lang="en-GB" sz="3200" dirty="0">
                <a:solidFill>
                  <a:srgbClr val="000000"/>
                </a:solidFill>
                <a:latin typeface="Arial" panose="020B0604020202020204" pitchFamily="34" charset="0"/>
                <a:cs typeface="Arial" panose="020B0604020202020204" pitchFamily="34" charset="0"/>
              </a:rPr>
              <a:t>elect </a:t>
            </a:r>
            <a:r>
              <a:rPr lang="en-GB" sz="3200" b="1" kern="0" dirty="0">
                <a:solidFill>
                  <a:srgbClr val="FF0000"/>
                </a:solidFill>
                <a:latin typeface="Arial" panose="020B0604020202020204" pitchFamily="34" charset="0"/>
                <a:cs typeface="Arial" panose="020B0604020202020204" pitchFamily="34" charset="0"/>
              </a:rPr>
              <a:t>Sign in. </a:t>
            </a:r>
            <a:endParaRPr lang="en-GB" sz="3200" dirty="0">
              <a:solidFill>
                <a:srgbClr val="FF0000"/>
              </a:solidFill>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8C5212C-A018-1C39-74A2-124C80593936}"/>
              </a:ext>
            </a:extLst>
          </p:cNvPr>
          <p:cNvPicPr>
            <a:picLocks noChangeAspect="1"/>
          </p:cNvPicPr>
          <p:nvPr/>
        </p:nvPicPr>
        <p:blipFill>
          <a:blip r:embed="rId3"/>
          <a:stretch>
            <a:fillRect/>
          </a:stretch>
        </p:blipFill>
        <p:spPr>
          <a:xfrm>
            <a:off x="515178" y="2085976"/>
            <a:ext cx="10660182" cy="3963786"/>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6E78898D-4659-FD34-41AA-2AF1235DD041}"/>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931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ADA3-5D35-9843-DB9F-708A1AC179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84641A-82FC-B8F6-CF76-3D94DE4798C9}"/>
              </a:ext>
            </a:extLst>
          </p:cNvPr>
          <p:cNvPicPr>
            <a:picLocks noChangeAspect="1"/>
          </p:cNvPicPr>
          <p:nvPr/>
        </p:nvPicPr>
        <p:blipFill rotWithShape="1">
          <a:blip r:embed="rId2"/>
          <a:srcRect r="21549"/>
          <a:stretch/>
        </p:blipFill>
        <p:spPr>
          <a:xfrm>
            <a:off x="5062382" y="1389601"/>
            <a:ext cx="6149702" cy="4078798"/>
          </a:xfrm>
          <a:prstGeom prst="roundRect">
            <a:avLst>
              <a:gd name="adj" fmla="val 4779"/>
            </a:avLst>
          </a:prstGeom>
          <a:ln w="6350">
            <a:solidFill>
              <a:schemeClr val="tx2">
                <a:lumMod val="40000"/>
                <a:lumOff val="60000"/>
              </a:schemeClr>
            </a:solidFill>
          </a:ln>
          <a:effectLst/>
        </p:spPr>
      </p:pic>
      <p:sp>
        <p:nvSpPr>
          <p:cNvPr id="3" name="TextBox 2">
            <a:extLst>
              <a:ext uri="{FF2B5EF4-FFF2-40B4-BE49-F238E27FC236}">
                <a16:creationId xmlns:a16="http://schemas.microsoft.com/office/drawing/2014/main" id="{E6ABA495-9A9D-2120-CA0E-290199AC44AC}"/>
              </a:ext>
            </a:extLst>
          </p:cNvPr>
          <p:cNvSpPr txBox="1"/>
          <p:nvPr/>
        </p:nvSpPr>
        <p:spPr>
          <a:xfrm>
            <a:off x="761182" y="1536174"/>
            <a:ext cx="3562990" cy="3785652"/>
          </a:xfrm>
          <a:prstGeom prst="rect">
            <a:avLst/>
          </a:prstGeom>
          <a:noFill/>
        </p:spPr>
        <p:txBody>
          <a:bodyPr wrap="square">
            <a:spAutoFit/>
          </a:bodyPr>
          <a:lstStyle/>
          <a:p>
            <a:pPr algn="l"/>
            <a:r>
              <a:rPr lang="en-GB" sz="1600" b="0" i="0" dirty="0">
                <a:solidFill>
                  <a:srgbClr val="333333"/>
                </a:solidFill>
                <a:effectLst/>
                <a:latin typeface="Arial" panose="020B0604020202020204" pitchFamily="34" charset="0"/>
                <a:cs typeface="Arial" panose="020B0604020202020204" pitchFamily="34" charset="0"/>
              </a:rPr>
              <a:t>Growing up in care means you are entitled to a range of practical support</a:t>
            </a:r>
            <a:r>
              <a:rPr lang="en-GB" sz="1600" dirty="0">
                <a:solidFill>
                  <a:srgbClr val="333333"/>
                </a:solidFill>
                <a:latin typeface="Arial" panose="020B0604020202020204" pitchFamily="34" charset="0"/>
                <a:cs typeface="Arial" panose="020B0604020202020204" pitchFamily="34" charset="0"/>
              </a:rPr>
              <a:t>; for example </a:t>
            </a:r>
            <a:r>
              <a:rPr lang="en-GB" sz="1600" b="0" i="0" dirty="0">
                <a:solidFill>
                  <a:srgbClr val="333333"/>
                </a:solidFill>
                <a:effectLst/>
                <a:latin typeface="Arial" panose="020B0604020202020204" pitchFamily="34" charset="0"/>
                <a:cs typeface="Arial" panose="020B0604020202020204" pitchFamily="34" charset="0"/>
              </a:rPr>
              <a:t>during your application, financial assistance, year-round accommodation, or help with managing your health and wellbeing.</a:t>
            </a:r>
          </a:p>
          <a:p>
            <a:pPr algn="l"/>
            <a:endParaRPr lang="en-GB" sz="1600" b="0" i="0" dirty="0">
              <a:solidFill>
                <a:srgbClr val="333333"/>
              </a:solidFill>
              <a:effectLst/>
              <a:latin typeface="Arial" panose="020B0604020202020204" pitchFamily="34" charset="0"/>
              <a:cs typeface="Arial" panose="020B0604020202020204" pitchFamily="34" charset="0"/>
            </a:endParaRPr>
          </a:p>
          <a:p>
            <a:pPr algn="l"/>
            <a:r>
              <a:rPr lang="en-GB" sz="1600" b="0" i="0" dirty="0">
                <a:solidFill>
                  <a:srgbClr val="333333"/>
                </a:solidFill>
                <a:effectLst/>
                <a:latin typeface="Arial" panose="020B0604020202020204" pitchFamily="34" charset="0"/>
                <a:cs typeface="Arial" panose="020B0604020202020204" pitchFamily="34" charset="0"/>
              </a:rPr>
              <a:t>When you give this information, you are letting the university or college know that you may need additional support during your studies. They may get in touch to tell you more about the benefits and options available, if you want it.</a:t>
            </a:r>
          </a:p>
        </p:txBody>
      </p:sp>
      <p:sp>
        <p:nvSpPr>
          <p:cNvPr id="4" name="Footer Placeholder 4">
            <a:extLst>
              <a:ext uri="{FF2B5EF4-FFF2-40B4-BE49-F238E27FC236}">
                <a16:creationId xmlns:a16="http://schemas.microsoft.com/office/drawing/2014/main" id="{732B08FB-913E-1FB1-8F24-5A3B0294CB96}"/>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999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823B5-C11C-4CD2-A394-719BE5156646}"/>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26194541-ED66-A69F-63A4-655042FA3DB5}"/>
              </a:ext>
            </a:extLst>
          </p:cNvPr>
          <p:cNvSpPr txBox="1"/>
          <p:nvPr/>
        </p:nvSpPr>
        <p:spPr>
          <a:xfrm>
            <a:off x="643671" y="1326856"/>
            <a:ext cx="3287395"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Arial" panose="020B0604020202020204" pitchFamily="34" charset="0"/>
                <a:cs typeface="Arial" panose="020B0604020202020204" pitchFamily="34" charset="0"/>
              </a:rPr>
              <a:t>You can select </a:t>
            </a:r>
            <a:r>
              <a:rPr lang="en-GB" sz="1600" b="0" i="1" dirty="0">
                <a:solidFill>
                  <a:srgbClr val="000000"/>
                </a:solidFill>
                <a:effectLst/>
                <a:latin typeface="Arial" panose="020B0604020202020204" pitchFamily="34" charset="0"/>
                <a:cs typeface="Arial" panose="020B0604020202020204" pitchFamily="34" charset="0"/>
              </a:rPr>
              <a:t>I prefer not to say</a:t>
            </a:r>
            <a:r>
              <a:rPr lang="en-GB" sz="1600" b="0" i="0" dirty="0">
                <a:solidFill>
                  <a:srgbClr val="000000"/>
                </a:solidFill>
                <a:effectLst/>
                <a:latin typeface="Arial" panose="020B0604020202020204" pitchFamily="34" charset="0"/>
                <a:cs typeface="Arial" panose="020B0604020202020204" pitchFamily="34" charset="0"/>
              </a:rPr>
              <a:t> for the </a:t>
            </a:r>
            <a:r>
              <a:rPr lang="en-GB" sz="1600" dirty="0">
                <a:solidFill>
                  <a:srgbClr val="000000"/>
                </a:solidFill>
                <a:latin typeface="Arial" panose="020B0604020202020204" pitchFamily="34" charset="0"/>
                <a:cs typeface="Arial" panose="020B0604020202020204" pitchFamily="34" charset="0"/>
              </a:rPr>
              <a:t>parental </a:t>
            </a:r>
            <a:r>
              <a:rPr lang="en-GB" sz="1600" b="0" i="0" dirty="0">
                <a:solidFill>
                  <a:srgbClr val="000000"/>
                </a:solidFill>
                <a:effectLst/>
                <a:latin typeface="Arial" panose="020B0604020202020204" pitchFamily="34" charset="0"/>
                <a:cs typeface="Arial" panose="020B0604020202020204" pitchFamily="34" charset="0"/>
              </a:rPr>
              <a:t>education question.</a:t>
            </a:r>
            <a:r>
              <a:rPr lang="en-GB" sz="1600" dirty="0">
                <a:solidFill>
                  <a:srgbClr val="000000"/>
                </a:solidFill>
                <a:latin typeface="Arial" panose="020B0604020202020204" pitchFamily="34" charset="0"/>
                <a:cs typeface="Arial" panose="020B0604020202020204" pitchFamily="34" charset="0"/>
              </a:rPr>
              <a:t> </a:t>
            </a:r>
            <a:endParaRPr lang="en-GB" sz="1600" b="0" i="0" dirty="0">
              <a:solidFill>
                <a:srgbClr val="000000"/>
              </a:solidFill>
              <a:effectLst/>
              <a:latin typeface="Arial" panose="020B0604020202020204" pitchFamily="34" charset="0"/>
              <a:cs typeface="Arial" panose="020B0604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Arial" panose="020B0604020202020204" pitchFamily="34" charset="0"/>
              <a:cs typeface="Arial" panose="020B0604020202020204" pitchFamily="34" charset="0"/>
            </a:endParaRPr>
          </a:p>
          <a:p>
            <a:r>
              <a:rPr lang="en-GB" sz="1600" b="0" i="0" dirty="0">
                <a:solidFill>
                  <a:srgbClr val="000000"/>
                </a:solidFill>
                <a:effectLst/>
                <a:latin typeface="Arial" panose="020B0604020202020204" pitchFamily="34" charset="0"/>
                <a:cs typeface="Arial" panose="020B0604020202020204" pitchFamily="34" charset="0"/>
              </a:rPr>
              <a:t>For the </a:t>
            </a:r>
            <a:r>
              <a:rPr lang="en-GB" sz="1600" dirty="0">
                <a:solidFill>
                  <a:srgbClr val="000000"/>
                </a:solidFill>
                <a:latin typeface="Arial" panose="020B0604020202020204" pitchFamily="34" charset="0"/>
                <a:cs typeface="Arial" panose="020B0604020202020204" pitchFamily="34" charset="0"/>
              </a:rPr>
              <a:t>occupational </a:t>
            </a:r>
            <a:r>
              <a:rPr lang="en-GB" sz="1600" b="0" i="0" dirty="0">
                <a:solidFill>
                  <a:srgbClr val="000000"/>
                </a:solidFill>
                <a:effectLst/>
                <a:latin typeface="Arial" panose="020B0604020202020204" pitchFamily="34" charset="0"/>
                <a:cs typeface="Arial" panose="020B0604020202020204" pitchFamily="34" charset="0"/>
              </a:rPr>
              <a:t>background, you must type at least 3 letters into the response field, and then select an option from the menu that appears below it.</a:t>
            </a:r>
            <a:r>
              <a:rPr lang="en-GB" sz="1600" dirty="0">
                <a:solidFill>
                  <a:srgbClr val="000000"/>
                </a:solidFill>
                <a:latin typeface="Arial" panose="020B0604020202020204" pitchFamily="34" charset="0"/>
                <a:cs typeface="Arial" panose="020B0604020202020204" pitchFamily="34" charset="0"/>
              </a:rPr>
              <a:t> </a:t>
            </a:r>
          </a:p>
          <a:p>
            <a:endParaRPr lang="en-GB" sz="1600" dirty="0">
              <a:solidFill>
                <a:srgbClr val="000000"/>
              </a:solidFill>
              <a:latin typeface="Arial" panose="020B0604020202020204" pitchFamily="34"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If you prefer not to give this information, please enter </a:t>
            </a:r>
            <a:r>
              <a:rPr lang="en-GB" sz="1600" i="1" dirty="0">
                <a:solidFill>
                  <a:srgbClr val="000000"/>
                </a:solidFill>
                <a:latin typeface="Arial" panose="020B0604020202020204" pitchFamily="34" charset="0"/>
                <a:cs typeface="Arial" panose="020B0604020202020204" pitchFamily="34" charset="0"/>
              </a:rPr>
              <a:t>‘I prefer not to say</a:t>
            </a:r>
            <a:r>
              <a:rPr lang="en-GB" sz="1600" dirty="0">
                <a:solidFill>
                  <a:srgbClr val="000000"/>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D9EFA548-ADF3-5EA4-C3B0-1BCC8479EDE6}"/>
              </a:ext>
            </a:extLst>
          </p:cNvPr>
          <p:cNvPicPr>
            <a:picLocks noChangeAspect="1"/>
          </p:cNvPicPr>
          <p:nvPr/>
        </p:nvPicPr>
        <p:blipFill>
          <a:blip r:embed="rId2"/>
          <a:stretch>
            <a:fillRect/>
          </a:stretch>
        </p:blipFill>
        <p:spPr>
          <a:xfrm>
            <a:off x="4682778" y="1583674"/>
            <a:ext cx="6540850" cy="3193426"/>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3812B978-BB14-A0EA-ADE0-3BA944E7C4C6}"/>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717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latin typeface="Roboto "/>
              </a:rPr>
              <a:t>More about you. </a:t>
            </a:r>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42</a:t>
            </a:fld>
            <a:endParaRPr lang="en-US"/>
          </a:p>
        </p:txBody>
      </p:sp>
      <p:sp>
        <p:nvSpPr>
          <p:cNvPr id="2" name="Footer Placeholder 4">
            <a:extLst>
              <a:ext uri="{FF2B5EF4-FFF2-40B4-BE49-F238E27FC236}">
                <a16:creationId xmlns:a16="http://schemas.microsoft.com/office/drawing/2014/main" id="{3592AF3B-2799-C8CD-1A73-BF1A1F8AB90B}"/>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98C8-B504-27E6-C5A1-392D5BD494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F915B8-E0D6-7333-9759-165EA201662D}"/>
              </a:ext>
            </a:extLst>
          </p:cNvPr>
          <p:cNvSpPr txBox="1"/>
          <p:nvPr/>
        </p:nvSpPr>
        <p:spPr>
          <a:xfrm>
            <a:off x="1558436" y="707675"/>
            <a:ext cx="8449521" cy="1600438"/>
          </a:xfrm>
          <a:prstGeom prst="rect">
            <a:avLst/>
          </a:prstGeom>
          <a:noFill/>
        </p:spPr>
        <p:txBody>
          <a:bodyPr wrap="square">
            <a:spAutoFit/>
          </a:bodyPr>
          <a:lstStyle/>
          <a:p>
            <a:pPr algn="l"/>
            <a:r>
              <a:rPr lang="en-GB" sz="1400" b="0" i="0" dirty="0">
                <a:solidFill>
                  <a:srgbClr val="333333"/>
                </a:solidFill>
                <a:effectLst/>
                <a:latin typeface="Arial" panose="020B0604020202020204" pitchFamily="34" charset="0"/>
                <a:cs typeface="Arial" panose="020B0604020202020204" pitchFamily="34" charset="0"/>
              </a:rPr>
              <a:t>You can tell us about any circumstances that you might need support for during your studies. 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Arial" panose="020B0604020202020204" pitchFamily="34" charset="0"/>
              <a:cs typeface="Arial" panose="020B0604020202020204" pitchFamily="34" charset="0"/>
            </a:endParaRPr>
          </a:p>
          <a:p>
            <a:pPr algn="l"/>
            <a:r>
              <a:rPr lang="en-GB" sz="1400" dirty="0">
                <a:solidFill>
                  <a:srgbClr val="333333"/>
                </a:solidFill>
                <a:latin typeface="Arial" panose="020B0604020202020204" pitchFamily="34" charset="0"/>
                <a:cs typeface="Arial" panose="020B0604020202020204" pitchFamily="34" charset="0"/>
              </a:rPr>
              <a:t>In order to mark the section as complete you will need to select an answer: either to share information or select 'No disability’. You will see this question if you have a UK or Non-UK home address. </a:t>
            </a:r>
          </a:p>
        </p:txBody>
      </p:sp>
      <p:pic>
        <p:nvPicPr>
          <p:cNvPr id="3" name="Picture 20">
            <a:extLst>
              <a:ext uri="{FF2B5EF4-FFF2-40B4-BE49-F238E27FC236}">
                <a16:creationId xmlns:a16="http://schemas.microsoft.com/office/drawing/2014/main" id="{F022D71C-BD46-003E-1812-71E84C53B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176" y="2801313"/>
            <a:ext cx="9121908" cy="282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77179C85-3B8C-FD27-E91D-354F2E7111EA}"/>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55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0BB80-42D7-5FA0-0244-8C955E4521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8E6A08-8511-C7B9-6974-E31E75CBC81A}"/>
              </a:ext>
            </a:extLst>
          </p:cNvPr>
          <p:cNvSpPr txBox="1"/>
          <p:nvPr/>
        </p:nvSpPr>
        <p:spPr>
          <a:xfrm>
            <a:off x="1373878" y="1576976"/>
            <a:ext cx="3403221" cy="3293209"/>
          </a:xfrm>
          <a:prstGeom prst="rect">
            <a:avLst/>
          </a:prstGeom>
          <a:noFill/>
        </p:spPr>
        <p:txBody>
          <a:bodyPr wrap="square">
            <a:spAutoFit/>
          </a:bodyPr>
          <a:lstStyle/>
          <a:p>
            <a:pPr algn="l"/>
            <a:r>
              <a:rPr lang="en-GB" sz="1600" b="0" i="0" dirty="0">
                <a:solidFill>
                  <a:srgbClr val="333333"/>
                </a:solidFill>
                <a:effectLst/>
                <a:latin typeface="Arial" panose="020B0604020202020204" pitchFamily="34" charset="0"/>
                <a:cs typeface="Arial" panose="020B0604020202020204" pitchFamily="34" charset="0"/>
              </a:rPr>
              <a:t>You might feel uncertain about sharing personal circumstances, please feel reassured this information is confidential and will not negatively impact your application.</a:t>
            </a:r>
          </a:p>
          <a:p>
            <a:pPr algn="l"/>
            <a:endParaRPr lang="en-GB" sz="1600" b="0" i="0" dirty="0">
              <a:solidFill>
                <a:srgbClr val="333333"/>
              </a:solidFill>
              <a:effectLst/>
              <a:latin typeface="Arial" panose="020B0604020202020204" pitchFamily="34" charset="0"/>
              <a:cs typeface="Arial" panose="020B0604020202020204" pitchFamily="34" charset="0"/>
            </a:endParaRPr>
          </a:p>
          <a:p>
            <a:r>
              <a:rPr lang="en-GB" sz="1600" dirty="0">
                <a:solidFill>
                  <a:srgbClr val="333333"/>
                </a:solidFill>
                <a:latin typeface="Arial" panose="020B0604020202020204" pitchFamily="34" charset="0"/>
                <a:cs typeface="Arial" panose="020B0604020202020204" pitchFamily="34" charset="0"/>
              </a:rPr>
              <a:t>These questions are intended to connect you  to the right support for your needs. </a:t>
            </a:r>
          </a:p>
          <a:p>
            <a:endParaRPr lang="en-GB" sz="1600" dirty="0">
              <a:solidFill>
                <a:srgbClr val="333333"/>
              </a:solidFill>
              <a:latin typeface="Arial" panose="020B0604020202020204" pitchFamily="34" charset="0"/>
              <a:cs typeface="Arial" panose="020B0604020202020204" pitchFamily="34" charset="0"/>
            </a:endParaRPr>
          </a:p>
          <a:p>
            <a:r>
              <a:rPr lang="en-GB" sz="1600" dirty="0">
                <a:solidFill>
                  <a:srgbClr val="333333"/>
                </a:solidFill>
                <a:latin typeface="Arial" panose="020B0604020202020204" pitchFamily="34" charset="0"/>
                <a:cs typeface="Arial" panose="020B0604020202020204" pitchFamily="34" charset="0"/>
              </a:rPr>
              <a:t>You will only see these questions if you have a UK home address. </a:t>
            </a:r>
          </a:p>
        </p:txBody>
      </p:sp>
      <p:pic>
        <p:nvPicPr>
          <p:cNvPr id="3" name="Picture 2">
            <a:extLst>
              <a:ext uri="{FF2B5EF4-FFF2-40B4-BE49-F238E27FC236}">
                <a16:creationId xmlns:a16="http://schemas.microsoft.com/office/drawing/2014/main" id="{89B233FD-7143-E3EA-E05B-0E17537FAB8E}"/>
              </a:ext>
            </a:extLst>
          </p:cNvPr>
          <p:cNvPicPr>
            <a:picLocks noChangeAspect="1"/>
          </p:cNvPicPr>
          <p:nvPr/>
        </p:nvPicPr>
        <p:blipFill rotWithShape="1">
          <a:blip r:embed="rId2"/>
          <a:srcRect t="19726" r="11555"/>
          <a:stretch/>
        </p:blipFill>
        <p:spPr>
          <a:xfrm>
            <a:off x="5768411" y="541849"/>
            <a:ext cx="5734380" cy="5363462"/>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A13F8436-70B5-18EB-25FD-90FD85F7B7E8}"/>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378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latin typeface="Roboto "/>
              </a:rPr>
              <a:t>Education. </a:t>
            </a:r>
          </a:p>
        </p:txBody>
      </p:sp>
      <p:sp>
        <p:nvSpPr>
          <p:cNvPr id="4" name="Footer Placeholder 4">
            <a:extLst>
              <a:ext uri="{FF2B5EF4-FFF2-40B4-BE49-F238E27FC236}">
                <a16:creationId xmlns:a16="http://schemas.microsoft.com/office/drawing/2014/main" id="{EB5D86AF-9247-58D4-8D20-D93858F05861}"/>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1241-1C9E-D0C9-3C2D-E9FFA8125FCA}"/>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0EE74C30-0EB4-2D0F-D959-C7CC1B3B54C7}"/>
              </a:ext>
            </a:extLst>
          </p:cNvPr>
          <p:cNvSpPr txBox="1"/>
          <p:nvPr/>
        </p:nvSpPr>
        <p:spPr>
          <a:xfrm>
            <a:off x="577895" y="1578981"/>
            <a:ext cx="4276116" cy="289310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kern="0" dirty="0">
                <a:solidFill>
                  <a:srgbClr val="000000"/>
                </a:solidFill>
                <a:latin typeface="Arial" panose="020B0604020202020204" pitchFamily="34" charset="0"/>
                <a:ea typeface="+mn-lt"/>
                <a:cs typeface="Arial" panose="020B0604020202020204" pitchFamily="34" charset="0"/>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400" dirty="0">
              <a:latin typeface="Arial" panose="020B0604020202020204" pitchFamily="34" charset="0"/>
              <a:ea typeface="+mn-lt"/>
              <a:cs typeface="Arial" panose="020B0604020202020204" pitchFamily="34" charset="0"/>
            </a:endParaRPr>
          </a:p>
          <a:p>
            <a:pPr defTabSz="914400">
              <a:defRPr sz="1800" b="0" i="0" u="none" strike="noStrike" kern="0" cap="none" spc="0" baseline="0">
                <a:solidFill>
                  <a:srgbClr val="000000"/>
                </a:solidFill>
                <a:uFillTx/>
              </a:defRPr>
            </a:pPr>
            <a:r>
              <a:rPr lang="en-GB" sz="1400" dirty="0">
                <a:latin typeface="Arial" panose="020B0604020202020204" pitchFamily="34" charset="0"/>
                <a:ea typeface="+mn-lt"/>
                <a:cs typeface="Arial" panose="020B0604020202020204" pitchFamily="34" charset="0"/>
              </a:rPr>
              <a:t>First you need to add details of where you’ve studied, or are studying, then add qualifications. </a:t>
            </a:r>
            <a:endParaRPr lang="en-GB" sz="1400" i="0" u="none" strike="noStrike" kern="0" cap="none" spc="0" baseline="0" dirty="0">
              <a:uFillTx/>
              <a:latin typeface="Arial" panose="020B0604020202020204" pitchFamily="34" charset="0"/>
              <a:ea typeface="+mn-lt"/>
              <a:cs typeface="Arial" panose="020B0604020202020204" pitchFamily="34" charset="0"/>
            </a:endParaRPr>
          </a:p>
          <a:p>
            <a:pPr algn="l"/>
            <a:endParaRPr lang="en-GB" sz="1400" kern="0" dirty="0">
              <a:solidFill>
                <a:srgbClr val="000000"/>
              </a:solidFill>
              <a:latin typeface="Arial" panose="020B0604020202020204" pitchFamily="34" charset="0"/>
              <a:cs typeface="Arial" panose="020B0604020202020204" pitchFamily="34" charset="0"/>
            </a:endParaRPr>
          </a:p>
          <a:p>
            <a:r>
              <a:rPr lang="en-GB" sz="1400" kern="0" dirty="0">
                <a:solidFill>
                  <a:srgbClr val="000000"/>
                </a:solidFill>
                <a:latin typeface="Arial" panose="020B0604020202020204" pitchFamily="34" charset="0"/>
                <a:ea typeface="+mn-lt"/>
                <a:cs typeface="Arial" panose="020B0604020202020204" pitchFamily="34" charset="0"/>
              </a:rPr>
              <a:t>Start by clicking </a:t>
            </a:r>
            <a:r>
              <a:rPr lang="en-GB" sz="1400" b="1" kern="0" dirty="0">
                <a:solidFill>
                  <a:srgbClr val="000000"/>
                </a:solidFill>
                <a:latin typeface="Arial" panose="020B0604020202020204" pitchFamily="34" charset="0"/>
                <a:ea typeface="+mn-lt"/>
                <a:cs typeface="Arial" panose="020B0604020202020204" pitchFamily="34" charset="0"/>
              </a:rPr>
              <a:t>Add place of education</a:t>
            </a:r>
            <a:r>
              <a:rPr lang="en-GB" sz="1400" kern="0" dirty="0">
                <a:solidFill>
                  <a:srgbClr val="000000"/>
                </a:solidFill>
                <a:latin typeface="Arial" panose="020B0604020202020204" pitchFamily="34" charset="0"/>
                <a:ea typeface="+mn-lt"/>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GB" sz="1400" kern="0" dirty="0">
              <a:solidFill>
                <a:srgbClr val="000000"/>
              </a:solidFill>
              <a:latin typeface="Arial" panose="020B0604020202020204" pitchFamily="34" charset="0"/>
              <a:cs typeface="Arial" panose="020B0604020202020204" pitchFamily="34" charset="0"/>
            </a:endParaRPr>
          </a:p>
          <a:p>
            <a:r>
              <a:rPr lang="en-GB" sz="1400" kern="0" dirty="0">
                <a:latin typeface="Arial" panose="020B0604020202020204" pitchFamily="34" charset="0"/>
                <a:ea typeface="+mn-lt"/>
                <a:cs typeface="Arial" panose="020B0604020202020204" pitchFamily="34" charset="0"/>
              </a:rPr>
              <a:t>You’ll be asked for a Unique Learner Number (only for Moulton College) – this is located: </a:t>
            </a:r>
            <a:r>
              <a:rPr lang="en-GB" sz="1400" kern="0" dirty="0" err="1">
                <a:latin typeface="Arial" panose="020B0604020202020204" pitchFamily="34" charset="0"/>
                <a:ea typeface="+mn-lt"/>
                <a:cs typeface="Arial" panose="020B0604020202020204" pitchFamily="34" charset="0"/>
              </a:rPr>
              <a:t>ProPortal</a:t>
            </a:r>
            <a:r>
              <a:rPr lang="en-GB" sz="1400" kern="0" dirty="0">
                <a:latin typeface="Arial" panose="020B0604020202020204" pitchFamily="34" charset="0"/>
                <a:ea typeface="+mn-lt"/>
                <a:cs typeface="Arial" panose="020B0604020202020204" pitchFamily="34" charset="0"/>
              </a:rPr>
              <a:t> – Further Details – Scroll to the bottom of the page </a:t>
            </a: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017EFD5-8709-205F-E1FA-6E3FD44741D0}"/>
              </a:ext>
            </a:extLst>
          </p:cNvPr>
          <p:cNvPicPr>
            <a:picLocks noChangeAspect="1"/>
          </p:cNvPicPr>
          <p:nvPr/>
        </p:nvPicPr>
        <p:blipFill rotWithShape="1">
          <a:blip r:embed="rId2"/>
          <a:srcRect r="20930"/>
          <a:stretch/>
        </p:blipFill>
        <p:spPr>
          <a:xfrm>
            <a:off x="5221481" y="744274"/>
            <a:ext cx="6605752" cy="5014096"/>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999F4984-9740-C54A-6081-3065C08461E8}"/>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698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7F4ED-699A-9B88-AD85-50D055960E1F}"/>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C81E3467-8C01-C4FF-207F-E2741E380C64}"/>
              </a:ext>
            </a:extLst>
          </p:cNvPr>
          <p:cNvSpPr txBox="1"/>
          <p:nvPr/>
        </p:nvSpPr>
        <p:spPr>
          <a:xfrm>
            <a:off x="1411078" y="1213500"/>
            <a:ext cx="3283494" cy="3539430"/>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Arial" panose="020B0604020202020204" pitchFamily="34" charset="0"/>
                <a:cs typeface="Arial" panose="020B0604020202020204" pitchFamily="34" charset="0"/>
              </a:rPr>
              <a:t>Type</a:t>
            </a:r>
            <a:r>
              <a:rPr lang="en-GB" sz="1600" b="0" i="0" dirty="0">
                <a:solidFill>
                  <a:srgbClr val="000000"/>
                </a:solidFill>
                <a:effectLst/>
                <a:latin typeface="Arial" panose="020B0604020202020204" pitchFamily="34" charset="0"/>
                <a:cs typeface="Arial" panose="020B0604020202020204" pitchFamily="34" charset="0"/>
              </a:rPr>
              <a:t> the name of </a:t>
            </a:r>
            <a:r>
              <a:rPr lang="en-GB" sz="1600" dirty="0">
                <a:solidFill>
                  <a:srgbClr val="000000"/>
                </a:solidFill>
                <a:latin typeface="Arial" panose="020B0604020202020204" pitchFamily="34" charset="0"/>
                <a:cs typeface="Arial" panose="020B0604020202020204" pitchFamily="34" charset="0"/>
              </a:rPr>
              <a:t>where</a:t>
            </a:r>
            <a:r>
              <a:rPr lang="en-GB" sz="1600" b="0" i="0" dirty="0">
                <a:solidFill>
                  <a:srgbClr val="000000"/>
                </a:solidFill>
                <a:effectLst/>
                <a:latin typeface="Arial" panose="020B0604020202020204" pitchFamily="34" charset="0"/>
                <a:cs typeface="Arial" panose="020B0604020202020204" pitchFamily="34" charset="0"/>
              </a:rPr>
              <a:t> you studied.</a:t>
            </a:r>
            <a:r>
              <a:rPr lang="en-GB" sz="1600" dirty="0">
                <a:solidFill>
                  <a:srgbClr val="1F2834"/>
                </a:solidFill>
                <a:latin typeface="Arial" panose="020B0604020202020204" pitchFamily="34" charset="0"/>
                <a:cs typeface="Arial" panose="020B0604020202020204" pitchFamily="34" charset="0"/>
              </a:rPr>
              <a:t> </a:t>
            </a:r>
            <a:r>
              <a:rPr lang="en-GB" sz="1600" b="0" i="0" dirty="0">
                <a:solidFill>
                  <a:srgbClr val="000000"/>
                </a:solidFill>
                <a:effectLst/>
                <a:latin typeface="Arial" panose="020B0604020202020204" pitchFamily="34" charset="0"/>
                <a:cs typeface="Arial" panose="020B0604020202020204" pitchFamily="34" charset="0"/>
              </a:rPr>
              <a:t>Once you find your centre, click on the name and the </a:t>
            </a:r>
            <a:r>
              <a:rPr lang="en-GB" sz="1600" b="1" i="0" dirty="0">
                <a:solidFill>
                  <a:srgbClr val="000000"/>
                </a:solidFill>
                <a:effectLst/>
                <a:latin typeface="Arial" panose="020B0604020202020204" pitchFamily="34" charset="0"/>
                <a:cs typeface="Arial" panose="020B0604020202020204" pitchFamily="34" charset="0"/>
              </a:rPr>
              <a:t>Exam centre number</a:t>
            </a:r>
            <a:r>
              <a:rPr lang="en-GB" sz="1600" b="0" i="0" dirty="0">
                <a:solidFill>
                  <a:srgbClr val="000000"/>
                </a:solidFill>
                <a:effectLst/>
                <a:latin typeface="Arial" panose="020B0604020202020204" pitchFamily="34" charset="0"/>
                <a:cs typeface="Arial" panose="020B0604020202020204" pitchFamily="34" charset="0"/>
              </a:rPr>
              <a:t> will automatically populate.</a:t>
            </a:r>
            <a:r>
              <a:rPr lang="en-GB" sz="1600" dirty="0">
                <a:solidFill>
                  <a:srgbClr val="000000"/>
                </a:solidFill>
                <a:latin typeface="Arial" panose="020B0604020202020204" pitchFamily="34" charset="0"/>
                <a:cs typeface="Arial" panose="020B0604020202020204" pitchFamily="34" charset="0"/>
              </a:rPr>
              <a:t> </a:t>
            </a:r>
            <a:endParaRPr lang="en-GB" sz="1600" dirty="0">
              <a:solidFill>
                <a:srgbClr val="1F2834"/>
              </a:solidFill>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r>
              <a:rPr lang="en-GB" sz="1600" b="0" i="0" dirty="0">
                <a:solidFill>
                  <a:srgbClr val="000000"/>
                </a:solidFill>
                <a:effectLst/>
                <a:latin typeface="Arial" panose="020B0604020202020204" pitchFamily="34" charset="0"/>
                <a:cs typeface="Arial" panose="020B0604020202020204" pitchFamily="34" charset="0"/>
              </a:rPr>
              <a:t>If an exam centre number doesn’t appear that’s ok</a:t>
            </a:r>
            <a:r>
              <a:rPr lang="en-GB" sz="1600" dirty="0">
                <a:solidFill>
                  <a:srgbClr val="000000"/>
                </a:solidFill>
                <a:latin typeface="Arial" panose="020B0604020202020204" pitchFamily="34" charset="0"/>
                <a:cs typeface="Arial" panose="020B0604020202020204" pitchFamily="34" charset="0"/>
              </a:rPr>
              <a:t>, </a:t>
            </a:r>
            <a:r>
              <a:rPr lang="en-GB" sz="1600" dirty="0">
                <a:latin typeface="Arial" panose="020B0604020202020204" pitchFamily="34" charset="0"/>
                <a:ea typeface="+mn-lt"/>
                <a:cs typeface="Arial" panose="020B0604020202020204" pitchFamily="34" charset="0"/>
              </a:rPr>
              <a:t>it’s because we don’t have it.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568BD474-4329-8370-1711-840C4CD6BC5D}"/>
              </a:ext>
            </a:extLst>
          </p:cNvPr>
          <p:cNvPicPr>
            <a:picLocks noChangeAspect="1"/>
          </p:cNvPicPr>
          <p:nvPr/>
        </p:nvPicPr>
        <p:blipFill rotWithShape="1">
          <a:blip r:embed="rId2"/>
          <a:srcRect l="3475" t="3149" r="4308" b="3643"/>
          <a:stretch/>
        </p:blipFill>
        <p:spPr>
          <a:xfrm>
            <a:off x="6604894" y="546929"/>
            <a:ext cx="4615734" cy="5367384"/>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7CD85A84-50BB-1751-3DE5-4E9DE22B4EED}"/>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530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C590D-7813-073A-F790-4BDD4BC76428}"/>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F2848FB6-278D-73D0-2E8B-719476F12858}"/>
              </a:ext>
            </a:extLst>
          </p:cNvPr>
          <p:cNvSpPr txBox="1"/>
          <p:nvPr/>
        </p:nvSpPr>
        <p:spPr>
          <a:xfrm>
            <a:off x="1188393" y="1201231"/>
            <a:ext cx="2979757" cy="3046988"/>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Arial" panose="020B0604020202020204" pitchFamily="34" charset="0"/>
                <a:cs typeface="Arial" panose="020B0604020202020204" pitchFamily="34" charset="0"/>
              </a:rPr>
              <a:t>There are warning messages to help you. </a:t>
            </a:r>
            <a:endParaRPr lang="en-GB" sz="1600" b="1" dirty="0">
              <a:solidFill>
                <a:srgbClr val="000000"/>
              </a:solidFill>
              <a:latin typeface="Arial" panose="020B0604020202020204" pitchFamily="34" charset="0"/>
              <a:cs typeface="Arial" panose="020B0604020202020204" pitchFamily="34" charset="0"/>
            </a:endParaRPr>
          </a:p>
          <a:p>
            <a:endParaRPr lang="en-GB" sz="1600" dirty="0">
              <a:solidFill>
                <a:srgbClr val="313537"/>
              </a:solidFill>
              <a:latin typeface="Arial" panose="020B0604020202020204" pitchFamily="34" charset="0"/>
              <a:cs typeface="Arial" panose="020B0604020202020204" pitchFamily="34" charset="0"/>
            </a:endParaRPr>
          </a:p>
          <a:p>
            <a:r>
              <a:rPr lang="en-GB" sz="1600" dirty="0">
                <a:solidFill>
                  <a:srgbClr val="313537"/>
                </a:solidFill>
                <a:latin typeface="Arial" panose="020B0604020202020204" pitchFamily="34" charset="0"/>
                <a:cs typeface="Arial" panose="020B0604020202020204" pitchFamily="34" charset="0"/>
              </a:rPr>
              <a:t>For example, you</a:t>
            </a:r>
            <a:r>
              <a:rPr lang="en-GB" sz="1600" b="0" i="0" dirty="0">
                <a:solidFill>
                  <a:srgbClr val="313537"/>
                </a:solidFill>
                <a:effectLst/>
                <a:latin typeface="Arial" panose="020B0604020202020204" pitchFamily="34" charset="0"/>
                <a:cs typeface="Arial" panose="020B0604020202020204" pitchFamily="34" charset="0"/>
              </a:rPr>
              <a:t> can't say you attended 2 or more places of study full-time during the same date range.</a:t>
            </a:r>
            <a:r>
              <a:rPr lang="en-GB" sz="1600" dirty="0">
                <a:solidFill>
                  <a:srgbClr val="313537"/>
                </a:solidFill>
                <a:latin typeface="Arial" panose="020B0604020202020204" pitchFamily="34" charset="0"/>
                <a:cs typeface="Arial" panose="020B0604020202020204" pitchFamily="34" charset="0"/>
              </a:rPr>
              <a:t> </a:t>
            </a:r>
          </a:p>
          <a:p>
            <a:endParaRPr lang="en-GB" sz="1600" dirty="0">
              <a:solidFill>
                <a:srgbClr val="313537"/>
              </a:solidFill>
              <a:latin typeface="Arial" panose="020B0604020202020204" pitchFamily="34" charset="0"/>
              <a:cs typeface="Arial" panose="020B0604020202020204" pitchFamily="34" charset="0"/>
            </a:endParaRPr>
          </a:p>
          <a:p>
            <a:r>
              <a:rPr lang="en-GB" sz="1600" dirty="0">
                <a:solidFill>
                  <a:srgbClr val="313537"/>
                </a:solidFill>
                <a:latin typeface="Arial" panose="020B0604020202020204" pitchFamily="34" charset="0"/>
                <a:cs typeface="Arial" panose="020B0604020202020204" pitchFamily="34" charset="0"/>
              </a:rPr>
              <a:t>Red text are warnings and mean something is wrong and blue text is for information you need to be aware of. </a:t>
            </a:r>
          </a:p>
        </p:txBody>
      </p:sp>
      <p:pic>
        <p:nvPicPr>
          <p:cNvPr id="3" name="Picture 2">
            <a:extLst>
              <a:ext uri="{FF2B5EF4-FFF2-40B4-BE49-F238E27FC236}">
                <a16:creationId xmlns:a16="http://schemas.microsoft.com/office/drawing/2014/main" id="{2C371E2A-01AC-4B2F-39C1-F30E6FA538E3}"/>
              </a:ext>
            </a:extLst>
          </p:cNvPr>
          <p:cNvPicPr>
            <a:picLocks noChangeAspect="1"/>
          </p:cNvPicPr>
          <p:nvPr/>
        </p:nvPicPr>
        <p:blipFill rotWithShape="1">
          <a:blip r:embed="rId2"/>
          <a:srcRect l="2301"/>
          <a:stretch/>
        </p:blipFill>
        <p:spPr>
          <a:xfrm>
            <a:off x="6165031" y="859399"/>
            <a:ext cx="4982420" cy="4317200"/>
          </a:xfrm>
          <a:prstGeom prst="rect">
            <a:avLst/>
          </a:prstGeom>
        </p:spPr>
      </p:pic>
      <p:sp>
        <p:nvSpPr>
          <p:cNvPr id="4" name="Footer Placeholder 4">
            <a:extLst>
              <a:ext uri="{FF2B5EF4-FFF2-40B4-BE49-F238E27FC236}">
                <a16:creationId xmlns:a16="http://schemas.microsoft.com/office/drawing/2014/main" id="{DAFDABB0-9B4B-B094-5D86-53026192B94B}"/>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490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0B7E9-76DF-3075-635F-ABD0032FC2C7}"/>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1088CFA3-EBD2-262D-A31B-03C016E8C213}"/>
              </a:ext>
            </a:extLst>
          </p:cNvPr>
          <p:cNvSpPr txBox="1"/>
          <p:nvPr/>
        </p:nvSpPr>
        <p:spPr>
          <a:xfrm>
            <a:off x="923171" y="1960398"/>
            <a:ext cx="3343853" cy="2893100"/>
          </a:xfrm>
          <a:prstGeom prst="rect">
            <a:avLst/>
          </a:prstGeom>
          <a:noFill/>
          <a:ln cap="flat">
            <a:noFill/>
          </a:ln>
        </p:spPr>
        <p:txBody>
          <a:bodyPr vert="horz" wrap="square" lIns="91440" tIns="45720" rIns="91440" bIns="45720" anchor="t" anchorCtr="0" compatLnSpc="1">
            <a:spAutoFit/>
          </a:bodyPr>
          <a:lstStyle/>
          <a:p>
            <a:r>
              <a:rPr lang="en-GB" sz="1400" dirty="0">
                <a:latin typeface="Arial" panose="020B0604020202020204" pitchFamily="34" charset="0"/>
                <a:ea typeface="+mn-lt"/>
                <a:cs typeface="Arial" panose="020B0604020202020204" pitchFamily="34" charset="0"/>
              </a:rPr>
              <a:t>Once you’ve added where you studied you need to ‘</a:t>
            </a:r>
            <a:r>
              <a:rPr lang="en-GB" sz="1400" b="1" dirty="0">
                <a:latin typeface="Arial" panose="020B0604020202020204" pitchFamily="34" charset="0"/>
                <a:ea typeface="+mn-lt"/>
                <a:cs typeface="Arial" panose="020B0604020202020204" pitchFamily="34" charset="0"/>
              </a:rPr>
              <a:t>Add qualification’.</a:t>
            </a:r>
            <a:endParaRPr lang="en-GB" sz="1400" dirty="0">
              <a:solidFill>
                <a:srgbClr val="000000"/>
              </a:solidFill>
              <a:latin typeface="Arial" panose="020B0604020202020204" pitchFamily="34" charset="0"/>
              <a:ea typeface="+mn-lt"/>
              <a:cs typeface="Arial" panose="020B0604020202020204" pitchFamily="34" charset="0"/>
            </a:endParaRPr>
          </a:p>
          <a:p>
            <a:endParaRPr lang="en-GB" sz="1400" dirty="0">
              <a:latin typeface="Arial" panose="020B0604020202020204" pitchFamily="34" charset="0"/>
              <a:ea typeface="+mn-lt"/>
              <a:cs typeface="Arial" panose="020B0604020202020204" pitchFamily="34" charset="0"/>
            </a:endParaRPr>
          </a:p>
          <a:p>
            <a:r>
              <a:rPr lang="en-GB" sz="1400" dirty="0">
                <a:latin typeface="Arial" panose="020B0604020202020204" pitchFamily="34" charset="0"/>
                <a:ea typeface="+mn-lt"/>
                <a:cs typeface="Arial" panose="020B0604020202020204" pitchFamily="34" charset="0"/>
              </a:rPr>
              <a:t>If you are searching for a qualification make sure you use the qualification title. For more </a:t>
            </a:r>
            <a:r>
              <a:rPr lang="en-GB" sz="1400" dirty="0">
                <a:latin typeface="Arial" panose="020B0604020202020204" pitchFamily="34" charset="0"/>
                <a:ea typeface="+mn-lt"/>
                <a:cs typeface="Arial" panose="020B0604020202020204" pitchFamily="34" charset="0"/>
                <a:hlinkClick r:id="rId2"/>
              </a:rPr>
              <a:t>help and advice </a:t>
            </a:r>
            <a:r>
              <a:rPr lang="en-GB" sz="1400" dirty="0">
                <a:latin typeface="Arial" panose="020B0604020202020204" pitchFamily="34" charset="0"/>
                <a:ea typeface="+mn-lt"/>
                <a:cs typeface="Arial" panose="020B0604020202020204" pitchFamily="34" charset="0"/>
              </a:rPr>
              <a:t>head to ucas.com.</a:t>
            </a:r>
          </a:p>
          <a:p>
            <a:endParaRPr lang="en-GB" sz="1400" dirty="0">
              <a:latin typeface="Arial" panose="020B0604020202020204" pitchFamily="34" charset="0"/>
              <a:ea typeface="+mn-lt"/>
              <a:cs typeface="Arial" panose="020B0604020202020204" pitchFamily="34" charset="0"/>
            </a:endParaRPr>
          </a:p>
          <a:p>
            <a:r>
              <a:rPr lang="en-GB" sz="1400" dirty="0">
                <a:latin typeface="Arial" panose="020B0604020202020204" pitchFamily="34" charset="0"/>
                <a:ea typeface="+mn-lt"/>
                <a:cs typeface="Arial" panose="020B0604020202020204" pitchFamily="34" charset="0"/>
              </a:rPr>
              <a:t>International qualifications are listed by name and country, but don’t worry if yours isn’t there – type ‘other’ into the search box and select the relevant option.  </a:t>
            </a:r>
          </a:p>
        </p:txBody>
      </p:sp>
      <p:pic>
        <p:nvPicPr>
          <p:cNvPr id="3" name="Picture 2">
            <a:extLst>
              <a:ext uri="{FF2B5EF4-FFF2-40B4-BE49-F238E27FC236}">
                <a16:creationId xmlns:a16="http://schemas.microsoft.com/office/drawing/2014/main" id="{F435D99A-CE4F-60EA-C3F0-2BBDCAC3D526}"/>
              </a:ext>
            </a:extLst>
          </p:cNvPr>
          <p:cNvPicPr>
            <a:picLocks noChangeAspect="1"/>
          </p:cNvPicPr>
          <p:nvPr/>
        </p:nvPicPr>
        <p:blipFill rotWithShape="1">
          <a:blip r:embed="rId3"/>
          <a:srcRect l="21895" t="22180" r="29263" b="50376"/>
          <a:stretch/>
        </p:blipFill>
        <p:spPr>
          <a:xfrm>
            <a:off x="1309313" y="257800"/>
            <a:ext cx="4950042" cy="1557320"/>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00D2A017-18BB-7553-E95D-42637E37C550}"/>
              </a:ext>
            </a:extLst>
          </p:cNvPr>
          <p:cNvPicPr>
            <a:picLocks noChangeAspect="1"/>
          </p:cNvPicPr>
          <p:nvPr/>
        </p:nvPicPr>
        <p:blipFill rotWithShape="1">
          <a:blip r:embed="rId4"/>
          <a:srcRect r="9351"/>
          <a:stretch/>
        </p:blipFill>
        <p:spPr>
          <a:xfrm>
            <a:off x="6556512" y="1036460"/>
            <a:ext cx="5035122" cy="4650955"/>
          </a:xfrm>
          <a:prstGeom prst="roundRect">
            <a:avLst>
              <a:gd name="adj" fmla="val 4779"/>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C39DCC4F-5D4A-FEBD-7739-55FB922D965B}"/>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40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A41024CC-D952-2394-3E0E-A357E6CA0DFC}"/>
              </a:ext>
            </a:extLst>
          </p:cNvPr>
          <p:cNvSpPr>
            <a:spLocks noGrp="1"/>
          </p:cNvSpPr>
          <p:nvPr>
            <p:ph idx="1"/>
          </p:nvPr>
        </p:nvSpPr>
        <p:spPr>
          <a:xfrm>
            <a:off x="306387" y="2103001"/>
            <a:ext cx="2903538" cy="3278624"/>
          </a:xfrm>
        </p:spPr>
        <p:txBody>
          <a:bodyPr>
            <a:normAutofit/>
          </a:bodyPr>
          <a:lstStyle/>
          <a:p>
            <a:pPr marL="0" indent="0">
              <a:buNone/>
            </a:pPr>
            <a:r>
              <a:rPr lang="en-GB" sz="2000" b="0" i="0" dirty="0">
                <a:solidFill>
                  <a:srgbClr val="000000"/>
                </a:solidFill>
                <a:effectLst/>
                <a:latin typeface="Arial" panose="020B0604020202020204" pitchFamily="34" charset="0"/>
                <a:cs typeface="Arial" panose="020B0604020202020204" pitchFamily="34" charset="0"/>
              </a:rPr>
              <a:t>Complete the short form</a:t>
            </a:r>
            <a:r>
              <a:rPr lang="en-GB" sz="2000" dirty="0">
                <a:solidFill>
                  <a:srgbClr val="000000"/>
                </a:solidFill>
                <a:latin typeface="Arial" panose="020B0604020202020204" pitchFamily="34" charset="0"/>
                <a:cs typeface="Arial" panose="020B0604020202020204" pitchFamily="34" charset="0"/>
              </a:rPr>
              <a:t>. Make</a:t>
            </a:r>
            <a:r>
              <a:rPr lang="en-GB" sz="2000" b="0" i="0" dirty="0">
                <a:solidFill>
                  <a:srgbClr val="000000"/>
                </a:solidFill>
                <a:effectLst/>
                <a:latin typeface="Arial" panose="020B0604020202020204" pitchFamily="34" charset="0"/>
                <a:cs typeface="Arial" panose="020B0604020202020204" pitchFamily="34" charset="0"/>
              </a:rPr>
              <a:t> sure the </a:t>
            </a:r>
            <a:r>
              <a:rPr lang="en-GB" sz="2000" b="1" i="0" dirty="0">
                <a:solidFill>
                  <a:srgbClr val="000000"/>
                </a:solidFill>
                <a:effectLst/>
                <a:latin typeface="Arial" panose="020B0604020202020204" pitchFamily="34" charset="0"/>
                <a:cs typeface="Arial" panose="020B0604020202020204" pitchFamily="34" charset="0"/>
              </a:rPr>
              <a:t>password </a:t>
            </a:r>
            <a:r>
              <a:rPr lang="en-GB" sz="2000" b="0" i="0" dirty="0">
                <a:solidFill>
                  <a:srgbClr val="000000"/>
                </a:solidFill>
                <a:effectLst/>
                <a:latin typeface="Arial" panose="020B0604020202020204" pitchFamily="34" charset="0"/>
                <a:cs typeface="Arial" panose="020B0604020202020204" pitchFamily="34" charset="0"/>
              </a:rPr>
              <a:t>is </a:t>
            </a:r>
            <a:r>
              <a:rPr lang="en-GB" sz="2000" b="1" i="0" dirty="0">
                <a:solidFill>
                  <a:srgbClr val="000000"/>
                </a:solidFill>
                <a:effectLst/>
                <a:latin typeface="Arial" panose="020B0604020202020204" pitchFamily="34" charset="0"/>
                <a:cs typeface="Arial" panose="020B0604020202020204" pitchFamily="34" charset="0"/>
              </a:rPr>
              <a:t>memorable</a:t>
            </a:r>
            <a:r>
              <a:rPr lang="en-GB" sz="2000" b="0" i="0" dirty="0">
                <a:solidFill>
                  <a:srgbClr val="000000"/>
                </a:solidFill>
                <a:effectLst/>
                <a:latin typeface="Arial" panose="020B0604020202020204" pitchFamily="34" charset="0"/>
                <a:cs typeface="Arial" panose="020B0604020202020204" pitchFamily="34" charset="0"/>
              </a:rPr>
              <a:t>.</a:t>
            </a:r>
          </a:p>
          <a:p>
            <a:pPr marL="0" indent="0">
              <a:buNone/>
            </a:pPr>
            <a:r>
              <a:rPr lang="en-GB" sz="2000" b="0" i="0" dirty="0">
                <a:solidFill>
                  <a:srgbClr val="000000"/>
                </a:solidFill>
                <a:effectLst/>
                <a:latin typeface="Arial" panose="020B0604020202020204" pitchFamily="34" charset="0"/>
                <a:cs typeface="Arial" panose="020B0604020202020204" pitchFamily="34" charset="0"/>
              </a:rPr>
              <a:t>We recommend you use a </a:t>
            </a:r>
            <a:r>
              <a:rPr lang="en-GB" sz="2000" b="1" i="0" dirty="0">
                <a:solidFill>
                  <a:srgbClr val="000000"/>
                </a:solidFill>
                <a:effectLst/>
                <a:latin typeface="Arial" panose="020B0604020202020204" pitchFamily="34" charset="0"/>
                <a:cs typeface="Arial" panose="020B0604020202020204" pitchFamily="34" charset="0"/>
              </a:rPr>
              <a:t>personal email address, </a:t>
            </a:r>
            <a:r>
              <a:rPr lang="en-GB" sz="2000" i="0" dirty="0">
                <a:solidFill>
                  <a:srgbClr val="000000"/>
                </a:solidFill>
                <a:effectLst/>
                <a:latin typeface="Arial" panose="020B0604020202020204" pitchFamily="34" charset="0"/>
                <a:cs typeface="Arial" panose="020B0604020202020204" pitchFamily="34" charset="0"/>
              </a:rPr>
              <a:t>to allow you access at all times. </a:t>
            </a:r>
            <a:endParaRPr lang="en-GB" sz="20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B5528DCC-B9FC-3236-9761-6AF1B3B59C02}"/>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pic>
        <p:nvPicPr>
          <p:cNvPr id="6" name="Picture 5">
            <a:extLst>
              <a:ext uri="{FF2B5EF4-FFF2-40B4-BE49-F238E27FC236}">
                <a16:creationId xmlns:a16="http://schemas.microsoft.com/office/drawing/2014/main" id="{1CB39A84-8842-4482-3067-C2FED240E869}"/>
              </a:ext>
            </a:extLst>
          </p:cNvPr>
          <p:cNvPicPr>
            <a:picLocks noChangeAspect="1"/>
          </p:cNvPicPr>
          <p:nvPr/>
        </p:nvPicPr>
        <p:blipFill rotWithShape="1">
          <a:blip r:embed="rId2"/>
          <a:srcRect b="6778"/>
          <a:stretch/>
        </p:blipFill>
        <p:spPr>
          <a:xfrm>
            <a:off x="3501809" y="1373297"/>
            <a:ext cx="8429626" cy="4718486"/>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DCF38339-80CA-F75D-1F3B-C98C282A7C33}"/>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132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E47D2-1841-3BEE-982D-00FE173BFA1F}"/>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AC82C0E7-5F5B-9181-D1B7-C72309381C36}"/>
              </a:ext>
            </a:extLst>
          </p:cNvPr>
          <p:cNvSpPr txBox="1"/>
          <p:nvPr/>
        </p:nvSpPr>
        <p:spPr>
          <a:xfrm>
            <a:off x="1334493" y="1036865"/>
            <a:ext cx="4466762" cy="3970318"/>
          </a:xfrm>
          <a:prstGeom prst="rect">
            <a:avLst/>
          </a:prstGeom>
          <a:noFill/>
          <a:ln cap="flat">
            <a:noFill/>
          </a:ln>
        </p:spPr>
        <p:txBody>
          <a:bodyPr vert="horz" wrap="square" lIns="91440" tIns="45720" rIns="91440" bIns="45720" anchor="t" anchorCtr="0" compatLnSpc="1">
            <a:spAutoFit/>
          </a:bodyPr>
          <a:lstStyle/>
          <a:p>
            <a:r>
              <a:rPr lang="en-GB" sz="1400" dirty="0">
                <a:latin typeface="Arial" panose="020B0604020202020204" pitchFamily="34" charset="0"/>
                <a:cs typeface="Arial" panose="020B0604020202020204" pitchFamily="34" charset="0"/>
              </a:rPr>
              <a:t>The qualification dates you can select are based on those you entered when you entered your place of education.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You need to enter the awarding organisation – speak to your teacher or adviser if you’re not sure.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If you haven't finished the qualification or had your result, then you choose </a:t>
            </a:r>
            <a:r>
              <a:rPr lang="en-GB" sz="1400" b="1" dirty="0">
                <a:latin typeface="Arial" panose="020B0604020202020204" pitchFamily="34" charset="0"/>
                <a:cs typeface="Arial" panose="020B0604020202020204" pitchFamily="34" charset="0"/>
              </a:rPr>
              <a:t>Pending*</a:t>
            </a:r>
            <a:r>
              <a:rPr lang="en-GB" sz="1400" dirty="0">
                <a:latin typeface="Arial" panose="020B0604020202020204" pitchFamily="34" charset="0"/>
                <a:cs typeface="Arial" panose="020B0604020202020204" pitchFamily="34" charset="0"/>
              </a:rPr>
              <a:t>. </a:t>
            </a:r>
          </a:p>
          <a:p>
            <a:endParaRPr lang="en-GB" sz="1400" dirty="0">
              <a:solidFill>
                <a:srgbClr val="333333"/>
              </a:solidFill>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It's entirely up to you whether you include module information. However, some courses may state in their entry requirements that they'd like to see module results – in which case make sure you include them on the application.</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 If presented with a free text box then the result must be left blank.</a:t>
            </a:r>
          </a:p>
        </p:txBody>
      </p:sp>
      <p:pic>
        <p:nvPicPr>
          <p:cNvPr id="3" name="Picture 2">
            <a:extLst>
              <a:ext uri="{FF2B5EF4-FFF2-40B4-BE49-F238E27FC236}">
                <a16:creationId xmlns:a16="http://schemas.microsoft.com/office/drawing/2014/main" id="{1F6097A1-0764-5C07-73B1-046335B087C6}"/>
              </a:ext>
            </a:extLst>
          </p:cNvPr>
          <p:cNvPicPr>
            <a:picLocks noChangeAspect="1"/>
          </p:cNvPicPr>
          <p:nvPr/>
        </p:nvPicPr>
        <p:blipFill rotWithShape="1">
          <a:blip r:embed="rId2"/>
          <a:srcRect l="-1" r="2515"/>
          <a:stretch/>
        </p:blipFill>
        <p:spPr>
          <a:xfrm>
            <a:off x="6987614" y="459442"/>
            <a:ext cx="3545156" cy="5621466"/>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C7DB8588-9A8F-FC5E-3D5B-BE75344391DD}"/>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547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latin typeface="Roboto "/>
              </a:rPr>
              <a:t>Employment. </a:t>
            </a:r>
          </a:p>
        </p:txBody>
      </p:sp>
      <p:sp>
        <p:nvSpPr>
          <p:cNvPr id="4" name="Footer Placeholder 4">
            <a:extLst>
              <a:ext uri="{FF2B5EF4-FFF2-40B4-BE49-F238E27FC236}">
                <a16:creationId xmlns:a16="http://schemas.microsoft.com/office/drawing/2014/main" id="{BAA308FB-A833-4CD5-2DA9-D5AEF4453DBE}"/>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A678A-C290-E462-DD5C-C67E081007CC}"/>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961CEFA8-86ED-00BD-7785-A64630EADD04}"/>
              </a:ext>
            </a:extLst>
          </p:cNvPr>
          <p:cNvSpPr txBox="1"/>
          <p:nvPr/>
        </p:nvSpPr>
        <p:spPr>
          <a:xfrm>
            <a:off x="945364" y="873185"/>
            <a:ext cx="2869383" cy="4508927"/>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Arial" panose="020B0604020202020204" pitchFamily="34" charset="0"/>
                <a:ea typeface="+mn-lt"/>
                <a:cs typeface="Arial" panose="020B0604020202020204" pitchFamily="34" charset="0"/>
              </a:rPr>
              <a:t>Only enter </a:t>
            </a:r>
            <a:r>
              <a:rPr lang="en-GB" sz="1500" b="1" dirty="0">
                <a:latin typeface="Arial" panose="020B0604020202020204" pitchFamily="34" charset="0"/>
                <a:ea typeface="+mn-lt"/>
                <a:cs typeface="Arial" panose="020B0604020202020204" pitchFamily="34" charset="0"/>
              </a:rPr>
              <a:t>paid work here</a:t>
            </a:r>
            <a:r>
              <a:rPr lang="en-GB" sz="1500" dirty="0">
                <a:latin typeface="Arial" panose="020B0604020202020204" pitchFamily="34" charset="0"/>
                <a:ea typeface="+mn-lt"/>
                <a:cs typeface="Arial" panose="020B0604020202020204" pitchFamily="34" charset="0"/>
              </a:rPr>
              <a:t>, so not everyone will have something to enter. </a:t>
            </a:r>
          </a:p>
          <a:p>
            <a:pPr defTabSz="914400">
              <a:defRPr sz="1800" b="0" i="0" u="none" strike="noStrike" kern="0" cap="none" spc="0" baseline="0">
                <a:solidFill>
                  <a:srgbClr val="000000"/>
                </a:solidFill>
                <a:uFillTx/>
              </a:defRPr>
            </a:pPr>
            <a:endParaRPr lang="en-GB" sz="1500" dirty="0">
              <a:latin typeface="Arial" panose="020B0604020202020204" pitchFamily="34" charset="0"/>
              <a:ea typeface="+mn-lt"/>
              <a:cs typeface="Arial" panose="020B0604020202020204" pitchFamily="34" charset="0"/>
            </a:endParaRPr>
          </a:p>
          <a:p>
            <a:pPr defTabSz="914400">
              <a:defRPr sz="1800" b="0" i="0" u="none" strike="noStrike" kern="0" cap="none" spc="0" baseline="0">
                <a:solidFill>
                  <a:srgbClr val="000000"/>
                </a:solidFill>
                <a:uFillTx/>
              </a:defRPr>
            </a:pPr>
            <a:r>
              <a:rPr lang="en-GB" sz="1500" dirty="0">
                <a:latin typeface="Arial" panose="020B0604020202020204" pitchFamily="34" charset="0"/>
                <a:cs typeface="Arial" panose="020B0604020202020204" pitchFamily="34" charset="0"/>
              </a:rPr>
              <a:t>If you add more than</a:t>
            </a:r>
            <a:r>
              <a:rPr lang="en-GB" sz="1500" dirty="0">
                <a:latin typeface="Arial" panose="020B0604020202020204" pitchFamily="34" charset="0"/>
                <a:ea typeface="+mn-lt"/>
                <a:cs typeface="Arial" panose="020B0604020202020204" pitchFamily="34" charset="0"/>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500" dirty="0">
              <a:latin typeface="Arial" panose="020B0604020202020204" pitchFamily="34" charset="0"/>
              <a:ea typeface="+mn-lt"/>
              <a:cs typeface="Arial" panose="020B0604020202020204" pitchFamily="34" charset="0"/>
            </a:endParaRPr>
          </a:p>
          <a:p>
            <a:pPr defTabSz="914400">
              <a:defRPr sz="1800" b="0" i="0" u="none" strike="noStrike" kern="0" cap="none" spc="0" baseline="0">
                <a:solidFill>
                  <a:srgbClr val="000000"/>
                </a:solidFill>
                <a:uFillTx/>
              </a:defRPr>
            </a:pPr>
            <a:r>
              <a:rPr lang="en-GB" sz="1500" b="1" dirty="0">
                <a:latin typeface="Arial" panose="020B0604020202020204" pitchFamily="34" charset="0"/>
                <a:ea typeface="+mn-lt"/>
                <a:cs typeface="Arial" panose="020B0604020202020204" pitchFamily="34" charset="0"/>
              </a:rPr>
              <a:t>Any work experience or volunteering should be covered in your personal statement. </a:t>
            </a:r>
          </a:p>
          <a:p>
            <a:pPr defTabSz="914400">
              <a:defRPr sz="1800" b="0" i="0" u="none" strike="noStrike" kern="0" cap="none" spc="0" baseline="0">
                <a:solidFill>
                  <a:srgbClr val="000000"/>
                </a:solidFill>
                <a:uFillTx/>
              </a:defRPr>
            </a:pPr>
            <a:endParaRPr lang="en-GB" sz="1500" dirty="0">
              <a:latin typeface="Arial" panose="020B0604020202020204" pitchFamily="34" charset="0"/>
              <a:ea typeface="+mn-lt"/>
              <a:cs typeface="Arial" panose="020B0604020202020204" pitchFamily="34" charset="0"/>
            </a:endParaRPr>
          </a:p>
          <a:p>
            <a:pPr defTabSz="914400">
              <a:defRPr sz="1800" b="0" i="0" u="none" strike="noStrike" kern="0" cap="none" spc="0" baseline="0">
                <a:solidFill>
                  <a:srgbClr val="000000"/>
                </a:solidFill>
                <a:uFillTx/>
              </a:defRPr>
            </a:pPr>
            <a:r>
              <a:rPr lang="en-GB" sz="1500" dirty="0">
                <a:latin typeface="Arial" panose="020B0604020202020204" pitchFamily="34" charset="0"/>
                <a:ea typeface="+mn-lt"/>
                <a:cs typeface="Arial" panose="020B0604020202020204" pitchFamily="34" charset="0"/>
              </a:rPr>
              <a:t>If you leave this section blank remember to mark it as complete.</a:t>
            </a:r>
            <a:endParaRPr lang="en-GB" sz="1500" dirty="0">
              <a:latin typeface="Arial" panose="020B0604020202020204" pitchFamily="34" charset="0"/>
              <a:cs typeface="Arial" panose="020B0604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4DD1198-F048-989D-8DCB-D8CC53B5D907}"/>
              </a:ext>
            </a:extLst>
          </p:cNvPr>
          <p:cNvPicPr/>
          <p:nvPr/>
        </p:nvPicPr>
        <p:blipFill rotWithShape="1">
          <a:blip r:embed="rId2"/>
          <a:srcRect b="4053"/>
          <a:stretch/>
        </p:blipFill>
        <p:spPr>
          <a:xfrm>
            <a:off x="5421615" y="873185"/>
            <a:ext cx="5713039" cy="4639443"/>
          </a:xfrm>
          <a:prstGeom prst="roundRect">
            <a:avLst>
              <a:gd name="adj" fmla="val 477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2A6A3B91-2BE3-0E85-53EC-1AF897F7ADD4}"/>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754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latin typeface="Roboto "/>
              </a:rPr>
              <a:t>Extra Activities. </a:t>
            </a:r>
          </a:p>
        </p:txBody>
      </p:sp>
      <p:sp>
        <p:nvSpPr>
          <p:cNvPr id="4" name="Footer Placeholder 4">
            <a:extLst>
              <a:ext uri="{FF2B5EF4-FFF2-40B4-BE49-F238E27FC236}">
                <a16:creationId xmlns:a16="http://schemas.microsoft.com/office/drawing/2014/main" id="{B7AB4835-E778-0CD3-5D58-8E05C8F687F4}"/>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B500F-FD3C-69F7-5AD4-257950EC2E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F21D9F-DA76-95CA-4F2D-847AF2AE567D}"/>
              </a:ext>
            </a:extLst>
          </p:cNvPr>
          <p:cNvPicPr>
            <a:picLocks noChangeAspect="1"/>
          </p:cNvPicPr>
          <p:nvPr/>
        </p:nvPicPr>
        <p:blipFill rotWithShape="1">
          <a:blip r:embed="rId2"/>
          <a:srcRect r="19659"/>
          <a:stretch/>
        </p:blipFill>
        <p:spPr>
          <a:xfrm>
            <a:off x="6537533" y="606998"/>
            <a:ext cx="5019890" cy="5331014"/>
          </a:xfrm>
          <a:prstGeom prst="roundRect">
            <a:avLst>
              <a:gd name="adj" fmla="val 1551"/>
            </a:avLst>
          </a:prstGeom>
          <a:ln w="6350">
            <a:solidFill>
              <a:schemeClr val="tx2">
                <a:lumMod val="40000"/>
                <a:lumOff val="60000"/>
              </a:schemeClr>
            </a:solidFill>
          </a:ln>
          <a:effectLst/>
        </p:spPr>
      </p:pic>
      <p:sp>
        <p:nvSpPr>
          <p:cNvPr id="3" name="TextBox 2">
            <a:extLst>
              <a:ext uri="{FF2B5EF4-FFF2-40B4-BE49-F238E27FC236}">
                <a16:creationId xmlns:a16="http://schemas.microsoft.com/office/drawing/2014/main" id="{747CA673-DB93-2223-73FB-FE88898988E9}"/>
              </a:ext>
            </a:extLst>
          </p:cNvPr>
          <p:cNvSpPr txBox="1"/>
          <p:nvPr/>
        </p:nvSpPr>
        <p:spPr>
          <a:xfrm>
            <a:off x="1145268" y="1073172"/>
            <a:ext cx="3610304" cy="3785652"/>
          </a:xfrm>
          <a:prstGeom prst="rect">
            <a:avLst/>
          </a:prstGeom>
          <a:noFill/>
        </p:spPr>
        <p:txBody>
          <a:bodyPr wrap="square">
            <a:spAutoFit/>
          </a:bodyPr>
          <a:lstStyle/>
          <a:p>
            <a:pPr algn="l"/>
            <a:r>
              <a:rPr lang="en-GB" sz="1600" b="0" i="0" dirty="0">
                <a:solidFill>
                  <a:srgbClr val="333333"/>
                </a:solidFill>
                <a:effectLst/>
                <a:latin typeface="Arial" panose="020B0604020202020204" pitchFamily="34" charset="0"/>
                <a:cs typeface="Arial" panose="020B0604020202020204" pitchFamily="34" charset="0"/>
              </a:rPr>
              <a:t>Please </a:t>
            </a:r>
            <a:r>
              <a:rPr lang="en-GB" sz="1600" dirty="0">
                <a:solidFill>
                  <a:srgbClr val="333333"/>
                </a:solidFill>
                <a:latin typeface="Arial" panose="020B0604020202020204" pitchFamily="34" charset="0"/>
                <a:cs typeface="Arial" panose="020B0604020202020204" pitchFamily="34" charset="0"/>
              </a:rPr>
              <a:t>add</a:t>
            </a:r>
            <a:r>
              <a:rPr lang="en-GB" sz="1600" b="0" i="0" dirty="0">
                <a:solidFill>
                  <a:srgbClr val="333333"/>
                </a:solidFill>
                <a:effectLst/>
                <a:latin typeface="Arial" panose="020B0604020202020204" pitchFamily="34" charset="0"/>
                <a:cs typeface="Arial" panose="020B0604020202020204" pitchFamily="34" charset="0"/>
              </a:rPr>
              <a:t> any activity you have taken part in to prepare for higher education. </a:t>
            </a:r>
          </a:p>
          <a:p>
            <a:pPr algn="l"/>
            <a:endParaRPr lang="en-GB" sz="1600" dirty="0">
              <a:solidFill>
                <a:srgbClr val="333333"/>
              </a:solidFill>
              <a:latin typeface="Arial" panose="020B0604020202020204" pitchFamily="34" charset="0"/>
              <a:cs typeface="Arial" panose="020B0604020202020204" pitchFamily="34" charset="0"/>
            </a:endParaRPr>
          </a:p>
          <a:p>
            <a:pPr algn="l"/>
            <a:r>
              <a:rPr lang="en-GB" sz="1600" dirty="0">
                <a:solidFill>
                  <a:srgbClr val="333333"/>
                </a:solidFill>
                <a:latin typeface="Arial" panose="020B0604020202020204" pitchFamily="34" charset="0"/>
                <a:cs typeface="Arial" panose="020B0604020202020204" pitchFamily="34" charset="0"/>
              </a:rPr>
              <a:t>These i</a:t>
            </a:r>
            <a:r>
              <a:rPr lang="en-GB" sz="1600" b="0" i="0" dirty="0">
                <a:solidFill>
                  <a:srgbClr val="333333"/>
                </a:solidFill>
                <a:effectLst/>
                <a:latin typeface="Arial" panose="020B0604020202020204" pitchFamily="34" charset="0"/>
                <a:cs typeface="Arial" panose="020B0604020202020204" pitchFamily="34" charset="0"/>
              </a:rPr>
              <a:t>nclude national or regional schemes, university-run programmes, summer schools, taster courses, and booster courses. </a:t>
            </a:r>
          </a:p>
          <a:p>
            <a:pPr algn="l"/>
            <a:endParaRPr lang="en-GB" sz="1600" dirty="0">
              <a:solidFill>
                <a:srgbClr val="333333"/>
              </a:solidFill>
              <a:latin typeface="Arial" panose="020B0604020202020204" pitchFamily="34" charset="0"/>
              <a:cs typeface="Arial" panose="020B0604020202020204" pitchFamily="34" charset="0"/>
            </a:endParaRPr>
          </a:p>
          <a:p>
            <a:pPr algn="l"/>
            <a:r>
              <a:rPr lang="en-GB" sz="1600" b="0" i="0" dirty="0">
                <a:solidFill>
                  <a:srgbClr val="333333"/>
                </a:solidFill>
                <a:effectLst/>
                <a:latin typeface="Arial" panose="020B0604020202020204" pitchFamily="34" charset="0"/>
                <a:cs typeface="Arial" panose="020B0604020202020204" pitchFamily="34" charset="0"/>
              </a:rPr>
              <a:t>Open days are </a:t>
            </a:r>
            <a:r>
              <a:rPr lang="en-GB" sz="1600" b="1" i="0" dirty="0">
                <a:solidFill>
                  <a:srgbClr val="333333"/>
                </a:solidFill>
                <a:effectLst/>
                <a:latin typeface="Arial" panose="020B0604020202020204" pitchFamily="34" charset="0"/>
                <a:cs typeface="Arial" panose="020B0604020202020204" pitchFamily="34" charset="0"/>
              </a:rPr>
              <a:t>not relevant </a:t>
            </a:r>
            <a:r>
              <a:rPr lang="en-GB" sz="1600" b="0" i="0" dirty="0">
                <a:solidFill>
                  <a:srgbClr val="333333"/>
                </a:solidFill>
                <a:effectLst/>
                <a:latin typeface="Arial" panose="020B0604020202020204" pitchFamily="34" charset="0"/>
                <a:cs typeface="Arial" panose="020B0604020202020204" pitchFamily="34" charset="0"/>
              </a:rPr>
              <a:t>to this question.</a:t>
            </a:r>
          </a:p>
          <a:p>
            <a:pPr algn="l"/>
            <a:endParaRPr lang="en-GB" sz="1600" b="0" i="0" dirty="0">
              <a:solidFill>
                <a:srgbClr val="333333"/>
              </a:solidFill>
              <a:effectLst/>
              <a:latin typeface="Arial" panose="020B0604020202020204" pitchFamily="34" charset="0"/>
              <a:cs typeface="Arial" panose="020B0604020202020204" pitchFamily="34" charset="0"/>
            </a:endParaRPr>
          </a:p>
          <a:p>
            <a:pPr algn="l"/>
            <a:r>
              <a:rPr lang="en-GB" sz="1600" b="0" i="0" dirty="0">
                <a:solidFill>
                  <a:srgbClr val="333333"/>
                </a:solidFill>
                <a:effectLst/>
                <a:latin typeface="Arial" panose="020B0604020202020204" pitchFamily="34" charset="0"/>
                <a:cs typeface="Arial" panose="020B0604020202020204" pitchFamily="34" charset="0"/>
              </a:rPr>
              <a:t>If you haven’t attended any such activity, please leave this sections blank.</a:t>
            </a:r>
          </a:p>
        </p:txBody>
      </p:sp>
      <p:sp>
        <p:nvSpPr>
          <p:cNvPr id="4" name="Footer Placeholder 4">
            <a:extLst>
              <a:ext uri="{FF2B5EF4-FFF2-40B4-BE49-F238E27FC236}">
                <a16:creationId xmlns:a16="http://schemas.microsoft.com/office/drawing/2014/main" id="{9D011E14-8151-2C04-1054-3CE309A7C840}"/>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67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2CD06-60A9-F60E-24DB-7BF961FA6D6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54DE19-4161-C8E0-1673-53CCD02EC14A}"/>
              </a:ext>
            </a:extLst>
          </p:cNvPr>
          <p:cNvSpPr txBox="1"/>
          <p:nvPr/>
        </p:nvSpPr>
        <p:spPr>
          <a:xfrm>
            <a:off x="1154535" y="1547381"/>
            <a:ext cx="3760076" cy="2800767"/>
          </a:xfrm>
          <a:prstGeom prst="rect">
            <a:avLst/>
          </a:prstGeom>
          <a:noFill/>
        </p:spPr>
        <p:txBody>
          <a:bodyPr wrap="square">
            <a:spAutoFit/>
          </a:bodyPr>
          <a:lstStyle/>
          <a:p>
            <a:r>
              <a:rPr lang="en-GB" sz="1600" b="0" i="0" dirty="0">
                <a:solidFill>
                  <a:srgbClr val="333333"/>
                </a:solidFill>
                <a:effectLst/>
                <a:latin typeface="Arial" panose="020B0604020202020204" pitchFamily="34" charset="0"/>
                <a:cs typeface="Arial" panose="020B0604020202020204" pitchFamily="34" charset="0"/>
              </a:rPr>
              <a:t>If this section is relevant to you, you need to include:</a:t>
            </a:r>
          </a:p>
          <a:p>
            <a:pPr marL="360363" indent="-179388">
              <a:buFont typeface="Arial" panose="020B0604020202020204" pitchFamily="34" charset="0"/>
              <a:buChar char="•"/>
            </a:pPr>
            <a:r>
              <a:rPr lang="en-GB" sz="1600" b="0" i="0" dirty="0">
                <a:solidFill>
                  <a:srgbClr val="000000"/>
                </a:solidFill>
                <a:latin typeface="Arial" panose="020B0604020202020204" pitchFamily="34" charset="0"/>
                <a:cs typeface="Arial" panose="020B0604020202020204" pitchFamily="34" charset="0"/>
              </a:rPr>
              <a:t>t</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ype of activity</a:t>
            </a:r>
          </a:p>
          <a:p>
            <a:pPr marL="360363" indent="-179388">
              <a:buFont typeface="Arial" panose="020B0604020202020204" pitchFamily="34" charset="0"/>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nam</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e of the a</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ctivity provider (from a drop down list)</a:t>
            </a:r>
          </a:p>
          <a:p>
            <a:pPr marL="360363" indent="-179388">
              <a:buFont typeface="Arial" panose="020B0604020202020204" pitchFamily="34" charset="0"/>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name of the activity/programme (a free text box) </a:t>
            </a:r>
          </a:p>
          <a:p>
            <a:pPr marL="360363" indent="-179388">
              <a:buFont typeface="Arial" panose="020B0604020202020204" pitchFamily="34" charset="0"/>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dates of the activity. </a:t>
            </a:r>
          </a:p>
          <a:p>
            <a:endParaRPr lang="en-GB" sz="1600" b="0" i="0" dirty="0">
              <a:solidFill>
                <a:srgbClr val="333333"/>
              </a:solidFill>
              <a:effectLst/>
              <a:latin typeface="Arial" panose="020B0604020202020204" pitchFamily="34" charset="0"/>
              <a:cs typeface="Arial" panose="020B0604020202020204" pitchFamily="34" charset="0"/>
            </a:endParaRPr>
          </a:p>
          <a:p>
            <a:pPr algn="l"/>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the type of activity you attended is not listed, please select ‘Other’. </a:t>
            </a:r>
          </a:p>
        </p:txBody>
      </p:sp>
      <p:pic>
        <p:nvPicPr>
          <p:cNvPr id="3" name="Picture 2">
            <a:extLst>
              <a:ext uri="{FF2B5EF4-FFF2-40B4-BE49-F238E27FC236}">
                <a16:creationId xmlns:a16="http://schemas.microsoft.com/office/drawing/2014/main" id="{7172072C-78FE-CB0C-3DB1-0D585F9E9E10}"/>
              </a:ext>
            </a:extLst>
          </p:cNvPr>
          <p:cNvPicPr>
            <a:picLocks noChangeAspect="1"/>
          </p:cNvPicPr>
          <p:nvPr/>
        </p:nvPicPr>
        <p:blipFill rotWithShape="1">
          <a:blip r:embed="rId2"/>
          <a:srcRect l="4364" t="2884" r="4119" b="2769"/>
          <a:stretch/>
        </p:blipFill>
        <p:spPr>
          <a:xfrm>
            <a:off x="6656820" y="737958"/>
            <a:ext cx="4678426" cy="5039000"/>
          </a:xfrm>
          <a:prstGeom prst="roundRect">
            <a:avLst>
              <a:gd name="adj" fmla="val 1551"/>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C3DC5B99-48D2-67EC-FE86-487F5BF48B4C}"/>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386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D64C1-61FB-EAAC-C11B-2240AA3DDB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DAEE4D-9E3F-72E9-20D0-200400E0B04E}"/>
              </a:ext>
            </a:extLst>
          </p:cNvPr>
          <p:cNvSpPr txBox="1"/>
          <p:nvPr/>
        </p:nvSpPr>
        <p:spPr>
          <a:xfrm>
            <a:off x="1276123" y="1441914"/>
            <a:ext cx="3105807" cy="3600986"/>
          </a:xfrm>
          <a:prstGeom prst="rect">
            <a:avLst/>
          </a:prstGeom>
          <a:noFill/>
        </p:spPr>
        <p:txBody>
          <a:bodyPr wrap="square">
            <a:spAutoFit/>
          </a:bodyPr>
          <a:lstStyle/>
          <a:p>
            <a:pPr algn="l"/>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The activity provider </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the organiser of the activity. It may be a university or college, or a national, regional, or local organisation. </a:t>
            </a:r>
          </a:p>
          <a:p>
            <a:pPr algn="l"/>
            <a:endPar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l"/>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the activity provider isn’t listed, please select “Other”. If you’re unsure of the answer, contact whoever organised the activity to find out, and, if you’re still unsure, select ‘Don't know</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b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GB" sz="1600" b="0" i="0" dirty="0">
              <a:solidFill>
                <a:srgbClr val="333333"/>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339F6E6-3231-3919-6950-ED0DE1F15648}"/>
              </a:ext>
            </a:extLst>
          </p:cNvPr>
          <p:cNvPicPr>
            <a:picLocks noChangeAspect="1"/>
          </p:cNvPicPr>
          <p:nvPr/>
        </p:nvPicPr>
        <p:blipFill rotWithShape="1">
          <a:blip r:embed="rId2"/>
          <a:srcRect l="4439" t="5342" r="3111" b="2924"/>
          <a:stretch/>
        </p:blipFill>
        <p:spPr>
          <a:xfrm>
            <a:off x="6396978" y="903529"/>
            <a:ext cx="4649848" cy="4893920"/>
          </a:xfrm>
          <a:prstGeom prst="roundRect">
            <a:avLst>
              <a:gd name="adj" fmla="val 3699"/>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16D71F8C-5C11-73F3-B751-97076E8032A3}"/>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520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DCA27-9148-85E2-6AAA-85C5EB36ECA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8FC93D-2743-2460-F60E-DB8691DE8387}"/>
              </a:ext>
            </a:extLst>
          </p:cNvPr>
          <p:cNvPicPr>
            <a:picLocks noChangeAspect="1"/>
          </p:cNvPicPr>
          <p:nvPr/>
        </p:nvPicPr>
        <p:blipFill rotWithShape="1">
          <a:blip r:embed="rId2"/>
          <a:srcRect l="2067" t="2464" r="2659" b="2153"/>
          <a:stretch/>
        </p:blipFill>
        <p:spPr>
          <a:xfrm>
            <a:off x="6275490" y="806715"/>
            <a:ext cx="4526394" cy="4870182"/>
          </a:xfrm>
          <a:prstGeom prst="roundRect">
            <a:avLst>
              <a:gd name="adj" fmla="val 3699"/>
            </a:avLst>
          </a:prstGeom>
          <a:ln w="6350">
            <a:solidFill>
              <a:schemeClr val="tx2">
                <a:lumMod val="40000"/>
                <a:lumOff val="60000"/>
              </a:schemeClr>
            </a:solidFill>
          </a:ln>
          <a:effectLst/>
        </p:spPr>
      </p:pic>
      <p:sp>
        <p:nvSpPr>
          <p:cNvPr id="3" name="TextBox 2">
            <a:extLst>
              <a:ext uri="{FF2B5EF4-FFF2-40B4-BE49-F238E27FC236}">
                <a16:creationId xmlns:a16="http://schemas.microsoft.com/office/drawing/2014/main" id="{92E59C0B-B605-019B-3A35-2CF2C4DE7D3E}"/>
              </a:ext>
            </a:extLst>
          </p:cNvPr>
          <p:cNvSpPr txBox="1"/>
          <p:nvPr/>
        </p:nvSpPr>
        <p:spPr>
          <a:xfrm>
            <a:off x="1109495" y="1549098"/>
            <a:ext cx="3177500" cy="3077766"/>
          </a:xfrm>
          <a:prstGeom prst="rect">
            <a:avLst/>
          </a:prstGeom>
          <a:noFill/>
        </p:spPr>
        <p:txBody>
          <a:bodyPr wrap="square">
            <a:spAutoFit/>
          </a:bodyPr>
          <a:lstStyle/>
          <a:p>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 the official title of the activity. If you’re unsure of the answer, contact whoever organised the activity to find out. </a:t>
            </a:r>
          </a:p>
          <a:p>
            <a:endParaRPr lang="en-GB" sz="1600" dirty="0">
              <a:solidFill>
                <a:srgbClr val="000000"/>
              </a:solidFill>
              <a:latin typeface="Arial" panose="020B0604020202020204" pitchFamily="34" charset="0"/>
              <a:cs typeface="Arial" panose="020B0604020202020204" pitchFamily="34" charset="0"/>
            </a:endParaRPr>
          </a:p>
          <a:p>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DC9AEDF6-7EE9-932E-492C-0CA58F188C59}"/>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67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latin typeface="Roboto "/>
              </a:rPr>
              <a:t>Personal statement. </a:t>
            </a:r>
          </a:p>
        </p:txBody>
      </p:sp>
      <p:sp>
        <p:nvSpPr>
          <p:cNvPr id="4" name="Footer Placeholder 4">
            <a:extLst>
              <a:ext uri="{FF2B5EF4-FFF2-40B4-BE49-F238E27FC236}">
                <a16:creationId xmlns:a16="http://schemas.microsoft.com/office/drawing/2014/main" id="{1DD062FE-76D4-821F-C325-5AD6515EA88F}"/>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C124-256C-C55A-0C75-C75E030FF0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049618-AE1C-6F62-E42D-BAE60FA806DD}"/>
              </a:ext>
            </a:extLst>
          </p:cNvPr>
          <p:cNvSpPr txBox="1"/>
          <p:nvPr/>
        </p:nvSpPr>
        <p:spPr>
          <a:xfrm>
            <a:off x="287338" y="558961"/>
            <a:ext cx="4665662" cy="2800767"/>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You will have three questions to answer which will form your personal statement.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cs typeface="Arial" panose="020B0604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cs typeface="Arial" panose="020B0604020202020204" pitchFamily="34" charset="0"/>
            </a:endParaRPr>
          </a:p>
          <a:p>
            <a:pPr fontAlgn="base"/>
            <a:r>
              <a:rPr lang="en-GB" sz="1600" kern="0" dirty="0">
                <a:solidFill>
                  <a:srgbClr val="000000"/>
                </a:solidFill>
                <a:latin typeface="Arial" panose="020B0604020202020204" pitchFamily="34" charset="0"/>
                <a:cs typeface="Arial" panose="020B0604020202020204" pitchFamily="34" charset="0"/>
              </a:rPr>
              <a:t>If you try to navigate away without saving your work. UCAS remind you with a pop-up warning</a:t>
            </a:r>
            <a:r>
              <a:rPr lang="en-GB" sz="1600" b="0" i="0" dirty="0">
                <a:solidFill>
                  <a:srgbClr val="313537"/>
                </a:solidFill>
                <a:effectLst/>
                <a:latin typeface="Arial" panose="020B0604020202020204" pitchFamily="34" charset="0"/>
                <a:cs typeface="Arial" panose="020B0604020202020204" pitchFamily="34" charset="0"/>
              </a:rPr>
              <a:t>.</a:t>
            </a:r>
            <a:endParaRPr lang="en-GB" sz="1600" b="0" i="0" kern="0" dirty="0">
              <a:solidFill>
                <a:srgbClr val="000000"/>
              </a:solidFill>
              <a:effectLst/>
              <a:latin typeface="Arial" panose="020B0604020202020204" pitchFamily="34" charset="0"/>
              <a:cs typeface="Arial" panose="020B0604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cs typeface="Arial" panose="020B0604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You can also contact the Careers Team to support you with writing a personal statement  </a:t>
            </a:r>
          </a:p>
        </p:txBody>
      </p:sp>
      <p:sp>
        <p:nvSpPr>
          <p:cNvPr id="6" name="Footer Placeholder 4">
            <a:extLst>
              <a:ext uri="{FF2B5EF4-FFF2-40B4-BE49-F238E27FC236}">
                <a16:creationId xmlns:a16="http://schemas.microsoft.com/office/drawing/2014/main" id="{E3220EA3-EFC5-C1F9-2F2D-A85B24A3D885}"/>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C9E52E2-382F-196D-8A47-013FCBE1ECEE}"/>
              </a:ext>
            </a:extLst>
          </p:cNvPr>
          <p:cNvPicPr>
            <a:picLocks noChangeAspect="1"/>
          </p:cNvPicPr>
          <p:nvPr/>
        </p:nvPicPr>
        <p:blipFill>
          <a:blip r:embed="rId2"/>
          <a:stretch>
            <a:fillRect/>
          </a:stretch>
        </p:blipFill>
        <p:spPr>
          <a:xfrm>
            <a:off x="5227548" y="508074"/>
            <a:ext cx="6677114" cy="2018846"/>
          </a:xfrm>
          <a:prstGeom prst="rect">
            <a:avLst/>
          </a:prstGeom>
        </p:spPr>
      </p:pic>
      <p:pic>
        <p:nvPicPr>
          <p:cNvPr id="10" name="Picture 9">
            <a:extLst>
              <a:ext uri="{FF2B5EF4-FFF2-40B4-BE49-F238E27FC236}">
                <a16:creationId xmlns:a16="http://schemas.microsoft.com/office/drawing/2014/main" id="{DF6336D6-7535-09C1-2E80-DCE659ED5648}"/>
              </a:ext>
            </a:extLst>
          </p:cNvPr>
          <p:cNvPicPr>
            <a:picLocks noChangeAspect="1"/>
          </p:cNvPicPr>
          <p:nvPr/>
        </p:nvPicPr>
        <p:blipFill>
          <a:blip r:embed="rId3"/>
          <a:stretch>
            <a:fillRect/>
          </a:stretch>
        </p:blipFill>
        <p:spPr>
          <a:xfrm>
            <a:off x="5212592" y="2194305"/>
            <a:ext cx="6667500" cy="1984376"/>
          </a:xfrm>
          <a:prstGeom prst="rect">
            <a:avLst/>
          </a:prstGeom>
        </p:spPr>
      </p:pic>
      <p:pic>
        <p:nvPicPr>
          <p:cNvPr id="14" name="Picture 13">
            <a:extLst>
              <a:ext uri="{FF2B5EF4-FFF2-40B4-BE49-F238E27FC236}">
                <a16:creationId xmlns:a16="http://schemas.microsoft.com/office/drawing/2014/main" id="{2C749D04-8C67-6AEA-BA10-A94504CC8DAC}"/>
              </a:ext>
            </a:extLst>
          </p:cNvPr>
          <p:cNvPicPr>
            <a:picLocks noChangeAspect="1"/>
          </p:cNvPicPr>
          <p:nvPr/>
        </p:nvPicPr>
        <p:blipFill>
          <a:blip r:embed="rId4"/>
          <a:stretch>
            <a:fillRect/>
          </a:stretch>
        </p:blipFill>
        <p:spPr>
          <a:xfrm>
            <a:off x="5212592" y="3829050"/>
            <a:ext cx="6637588" cy="2196782"/>
          </a:xfrm>
          <a:prstGeom prst="rect">
            <a:avLst/>
          </a:prstGeom>
        </p:spPr>
      </p:pic>
      <p:pic>
        <p:nvPicPr>
          <p:cNvPr id="18" name="Picture 17">
            <a:extLst>
              <a:ext uri="{FF2B5EF4-FFF2-40B4-BE49-F238E27FC236}">
                <a16:creationId xmlns:a16="http://schemas.microsoft.com/office/drawing/2014/main" id="{7464A03C-760D-910F-A6F1-23BCDB28599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4446" y="4265387"/>
            <a:ext cx="1910010" cy="1910010"/>
          </a:xfrm>
          <a:prstGeom prst="rect">
            <a:avLst/>
          </a:prstGeom>
        </p:spPr>
      </p:pic>
      <p:sp>
        <p:nvSpPr>
          <p:cNvPr id="19" name="TextBox 18">
            <a:extLst>
              <a:ext uri="{FF2B5EF4-FFF2-40B4-BE49-F238E27FC236}">
                <a16:creationId xmlns:a16="http://schemas.microsoft.com/office/drawing/2014/main" id="{A4451E56-5182-647D-DF93-F6E64B9B6013}"/>
              </a:ext>
            </a:extLst>
          </p:cNvPr>
          <p:cNvSpPr txBox="1"/>
          <p:nvPr/>
        </p:nvSpPr>
        <p:spPr>
          <a:xfrm>
            <a:off x="2239888" y="4987825"/>
            <a:ext cx="1913368" cy="830997"/>
          </a:xfrm>
          <a:prstGeom prst="rect">
            <a:avLst/>
          </a:prstGeom>
          <a:noFill/>
        </p:spPr>
        <p:txBody>
          <a:bodyPr wrap="square" lIns="91440" tIns="45720" rIns="91440" bIns="45720" anchor="t">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Scan the QR code for additional support and guides</a:t>
            </a:r>
          </a:p>
        </p:txBody>
      </p:sp>
    </p:spTree>
    <p:extLst>
      <p:ext uri="{BB962C8B-B14F-4D97-AF65-F5344CB8AC3E}">
        <p14:creationId xmlns:p14="http://schemas.microsoft.com/office/powerpoint/2010/main" val="278888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30F12-DBAF-208A-298E-36F32EA00AB1}"/>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449FD86D-F767-A023-4E4C-34FDB1BA2FF3}"/>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sp>
        <p:nvSpPr>
          <p:cNvPr id="3" name="TextBox 5">
            <a:extLst>
              <a:ext uri="{FF2B5EF4-FFF2-40B4-BE49-F238E27FC236}">
                <a16:creationId xmlns:a16="http://schemas.microsoft.com/office/drawing/2014/main" id="{0AA41051-8568-A9E3-372C-447D94398C28}"/>
              </a:ext>
            </a:extLst>
          </p:cNvPr>
          <p:cNvSpPr txBox="1"/>
          <p:nvPr/>
        </p:nvSpPr>
        <p:spPr>
          <a:xfrm>
            <a:off x="306387" y="2176780"/>
            <a:ext cx="2614750" cy="2308324"/>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Arial" panose="020B0604020202020204" pitchFamily="34" charset="0"/>
                <a:cs typeface="Arial" panose="020B0604020202020204" pitchFamily="34" charset="0"/>
              </a:rPr>
              <a:t>You will receive an email</a:t>
            </a:r>
            <a:r>
              <a:rPr lang="en-GB" dirty="0">
                <a:solidFill>
                  <a:srgbClr val="000000"/>
                </a:solidFill>
                <a:latin typeface="Arial" panose="020B0604020202020204" pitchFamily="34" charset="0"/>
                <a:cs typeface="Arial" panose="020B0604020202020204" pitchFamily="34" charset="0"/>
              </a:rPr>
              <a:t> with </a:t>
            </a:r>
            <a:r>
              <a:rPr lang="en-GB" b="0" i="0" dirty="0">
                <a:solidFill>
                  <a:srgbClr val="000000"/>
                </a:solidFill>
                <a:effectLst/>
                <a:latin typeface="Arial" panose="020B0604020202020204" pitchFamily="34" charset="0"/>
                <a:cs typeface="Arial" panose="020B0604020202020204" pitchFamily="34" charset="0"/>
              </a:rPr>
              <a:t> </a:t>
            </a:r>
            <a:r>
              <a:rPr lang="en-GB" dirty="0">
                <a:solidFill>
                  <a:srgbClr val="000000"/>
                </a:solidFill>
                <a:latin typeface="Arial" panose="020B0604020202020204" pitchFamily="34" charset="0"/>
                <a:cs typeface="Arial" panose="020B0604020202020204" pitchFamily="34" charset="0"/>
              </a:rPr>
              <a:t>a </a:t>
            </a:r>
            <a:r>
              <a:rPr lang="en-GB" b="1" dirty="0">
                <a:solidFill>
                  <a:srgbClr val="000000"/>
                </a:solidFill>
                <a:latin typeface="Arial" panose="020B0604020202020204" pitchFamily="34" charset="0"/>
                <a:cs typeface="Arial" panose="020B0604020202020204" pitchFamily="34" charset="0"/>
              </a:rPr>
              <a:t>code </a:t>
            </a:r>
            <a:r>
              <a:rPr lang="en-GB" dirty="0">
                <a:solidFill>
                  <a:srgbClr val="000000"/>
                </a:solidFill>
                <a:latin typeface="Arial" panose="020B0604020202020204" pitchFamily="34" charset="0"/>
                <a:cs typeface="Arial" panose="020B0604020202020204" pitchFamily="34" charset="0"/>
              </a:rPr>
              <a:t>to</a:t>
            </a:r>
            <a:r>
              <a:rPr lang="en-GB" b="0" i="0" dirty="0">
                <a:solidFill>
                  <a:srgbClr val="000000"/>
                </a:solidFill>
                <a:effectLst/>
                <a:latin typeface="Arial" panose="020B0604020202020204" pitchFamily="34" charset="0"/>
                <a:cs typeface="Arial" panose="020B0604020202020204" pitchFamily="34" charset="0"/>
              </a:rPr>
              <a:t> </a:t>
            </a:r>
            <a:r>
              <a:rPr lang="en-GB" b="1" i="0" dirty="0">
                <a:solidFill>
                  <a:srgbClr val="000000"/>
                </a:solidFill>
                <a:effectLst/>
                <a:latin typeface="Arial" panose="020B0604020202020204" pitchFamily="34" charset="0"/>
                <a:cs typeface="Arial" panose="020B0604020202020204" pitchFamily="34" charset="0"/>
              </a:rPr>
              <a:t>verify </a:t>
            </a:r>
            <a:r>
              <a:rPr lang="en-GB" b="0" i="0" dirty="0">
                <a:solidFill>
                  <a:srgbClr val="000000"/>
                </a:solidFill>
                <a:effectLst/>
                <a:latin typeface="Arial" panose="020B0604020202020204" pitchFamily="34" charset="0"/>
                <a:cs typeface="Arial" panose="020B0604020202020204" pitchFamily="34" charset="0"/>
              </a:rPr>
              <a:t>your email address,</a:t>
            </a:r>
            <a:r>
              <a:rPr lang="en-GB" dirty="0">
                <a:solidFill>
                  <a:srgbClr val="000000"/>
                </a:solidFill>
                <a:latin typeface="Arial" panose="020B0604020202020204" pitchFamily="34" charset="0"/>
                <a:cs typeface="Arial" panose="020B0604020202020204" pitchFamily="34" charset="0"/>
              </a:rPr>
              <a:t> </a:t>
            </a:r>
            <a:r>
              <a:rPr lang="en-GB" b="0" i="0" dirty="0">
                <a:solidFill>
                  <a:srgbClr val="000000"/>
                </a:solidFill>
                <a:effectLst/>
                <a:latin typeface="Arial" panose="020B0604020202020204" pitchFamily="34" charset="0"/>
                <a:cs typeface="Arial" panose="020B0604020202020204" pitchFamily="34" charset="0"/>
              </a:rPr>
              <a:t>so we know we’ve got the right details.</a:t>
            </a:r>
          </a:p>
          <a:p>
            <a:r>
              <a:rPr lang="en-GB" dirty="0">
                <a:solidFill>
                  <a:srgbClr val="000000"/>
                </a:solidFill>
                <a:latin typeface="Arial" panose="020B0604020202020204" pitchFamily="34" charset="0"/>
                <a:cs typeface="Arial" panose="020B0604020202020204" pitchFamily="34" charset="0"/>
              </a:rPr>
              <a:t>Please check your junk/spam mail too. </a:t>
            </a:r>
            <a:endParaRPr lang="en-GB"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46BAEF-FA65-F4A7-3B36-4E8E8AED9E88}"/>
              </a:ext>
            </a:extLst>
          </p:cNvPr>
          <p:cNvGrpSpPr/>
          <p:nvPr/>
        </p:nvGrpSpPr>
        <p:grpSpPr>
          <a:xfrm>
            <a:off x="3106858" y="1373297"/>
            <a:ext cx="8790778" cy="4614946"/>
            <a:chOff x="1734743" y="1033390"/>
            <a:chExt cx="7081490" cy="3265105"/>
          </a:xfrm>
        </p:grpSpPr>
        <p:pic>
          <p:nvPicPr>
            <p:cNvPr id="5" name="Picture 4">
              <a:extLst>
                <a:ext uri="{FF2B5EF4-FFF2-40B4-BE49-F238E27FC236}">
                  <a16:creationId xmlns:a16="http://schemas.microsoft.com/office/drawing/2014/main" id="{B45D18CC-E884-91C2-BB80-1D061D3F067D}"/>
                </a:ext>
              </a:extLst>
            </p:cNvPr>
            <p:cNvPicPr>
              <a:picLocks noChangeAspect="1"/>
            </p:cNvPicPr>
            <p:nvPr/>
          </p:nvPicPr>
          <p:blipFill rotWithShape="1">
            <a:blip r:embed="rId2"/>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6" name="Picture 5">
              <a:extLst>
                <a:ext uri="{FF2B5EF4-FFF2-40B4-BE49-F238E27FC236}">
                  <a16:creationId xmlns:a16="http://schemas.microsoft.com/office/drawing/2014/main" id="{C937C20E-5505-6E93-065C-538B4BF6DC77}"/>
                </a:ext>
              </a:extLst>
            </p:cNvPr>
            <p:cNvPicPr>
              <a:picLocks noChangeAspect="1"/>
            </p:cNvPicPr>
            <p:nvPr/>
          </p:nvPicPr>
          <p:blipFill rotWithShape="1">
            <a:blip r:embed="rId3"/>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7" name="Footer Placeholder 4">
            <a:extLst>
              <a:ext uri="{FF2B5EF4-FFF2-40B4-BE49-F238E27FC236}">
                <a16:creationId xmlns:a16="http://schemas.microsoft.com/office/drawing/2014/main" id="{4B7AF80D-A1D4-34BE-3433-DADD67EB1962}"/>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087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0DC5B-A57D-6C9C-D761-0717FC930632}"/>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5D9E8DF3-6421-7ECF-602E-56C6F4537D8C}"/>
              </a:ext>
            </a:extLst>
          </p:cNvPr>
          <p:cNvSpPr txBox="1"/>
          <p:nvPr/>
        </p:nvSpPr>
        <p:spPr>
          <a:xfrm>
            <a:off x="1139802" y="1236094"/>
            <a:ext cx="2976124"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Arial" panose="020B0604020202020204" pitchFamily="34" charset="0"/>
                <a:cs typeface="Arial" panose="020B0604020202020204" pitchFamily="34" charset="0"/>
              </a:rPr>
              <a:t>You can only mark </a:t>
            </a:r>
            <a:r>
              <a:rPr lang="en-GB" sz="1400" b="1" dirty="0">
                <a:solidFill>
                  <a:srgbClr val="000000"/>
                </a:solidFill>
                <a:latin typeface="Arial" panose="020B0604020202020204" pitchFamily="34" charset="0"/>
                <a:cs typeface="Arial" panose="020B0604020202020204" pitchFamily="34" charset="0"/>
              </a:rPr>
              <a:t>this section as complete</a:t>
            </a:r>
            <a:r>
              <a:rPr lang="en-GB" sz="1400" dirty="0">
                <a:solidFill>
                  <a:srgbClr val="000000"/>
                </a:solidFill>
                <a:latin typeface="Arial" panose="020B0604020202020204" pitchFamily="34" charset="0"/>
                <a:cs typeface="Arial" panose="020B0604020202020204" pitchFamily="34" charset="0"/>
              </a:rPr>
              <a:t> on the </a:t>
            </a:r>
            <a:r>
              <a:rPr lang="en-GB" sz="1400" b="1" dirty="0">
                <a:solidFill>
                  <a:srgbClr val="000000"/>
                </a:solidFill>
                <a:latin typeface="Arial" panose="020B0604020202020204" pitchFamily="34" charset="0"/>
                <a:cs typeface="Arial" panose="020B0604020202020204" pitchFamily="34" charset="0"/>
              </a:rPr>
              <a:t>Preview </a:t>
            </a:r>
            <a:r>
              <a:rPr lang="en-GB" sz="1400" dirty="0">
                <a:solidFill>
                  <a:srgbClr val="000000"/>
                </a:solidFill>
                <a:latin typeface="Arial" panose="020B0604020202020204" pitchFamily="34" charset="0"/>
                <a:cs typeface="Arial" panose="020B0604020202020204" pitchFamily="34" charset="0"/>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Arial" panose="020B0604020202020204" pitchFamily="34" charset="0"/>
              <a:cs typeface="Arial" panose="020B0604020202020204" pitchFamily="34" charset="0"/>
            </a:endParaRPr>
          </a:p>
          <a:p>
            <a:pPr algn="l"/>
            <a:r>
              <a:rPr lang="en-GB" sz="1400" b="0" i="0" dirty="0">
                <a:solidFill>
                  <a:srgbClr val="333333"/>
                </a:solidFill>
                <a:effectLst/>
                <a:latin typeface="Arial" panose="020B0604020202020204" pitchFamily="34" charset="0"/>
                <a:cs typeface="Arial" panose="020B0604020202020204" pitchFamily="34" charset="0"/>
              </a:rPr>
              <a:t>Remember we'll carry out checks to verify your personal statement is your own work.</a:t>
            </a:r>
          </a:p>
          <a:p>
            <a:pPr algn="l"/>
            <a:endParaRPr lang="en-GB" sz="1400" b="0" i="0" dirty="0">
              <a:solidFill>
                <a:srgbClr val="333333"/>
              </a:solidFill>
              <a:effectLst/>
              <a:latin typeface="Arial" panose="020B0604020202020204" pitchFamily="34" charset="0"/>
              <a:cs typeface="Arial" panose="020B0604020202020204" pitchFamily="34" charset="0"/>
            </a:endParaRPr>
          </a:p>
          <a:p>
            <a:pPr algn="l"/>
            <a:r>
              <a:rPr lang="en-GB" sz="1400" b="0" i="0" dirty="0">
                <a:solidFill>
                  <a:srgbClr val="333333"/>
                </a:solidFill>
                <a:effectLst/>
                <a:latin typeface="Arial" panose="020B0604020202020204" pitchFamily="34" charset="0"/>
                <a:cs typeface="Arial" panose="020B0604020202020204" pitchFamily="34" charset="0"/>
              </a:rPr>
              <a:t>If it appears to have been copied from another source, we'll inform the universities and colleges to which you have applied. They will then take the action they consider appropriate.</a:t>
            </a:r>
          </a:p>
          <a:p>
            <a:pPr algn="l"/>
            <a:endParaRPr lang="en-GB" sz="1400" dirty="0">
              <a:solidFill>
                <a:srgbClr val="333333"/>
              </a:solidFill>
              <a:latin typeface="Arial" panose="020B0604020202020204" pitchFamily="34" charset="0"/>
              <a:cs typeface="Arial" panose="020B0604020202020204" pitchFamily="34" charset="0"/>
            </a:endParaRPr>
          </a:p>
          <a:p>
            <a:pPr algn="l"/>
            <a:r>
              <a:rPr lang="en-GB" sz="1400" b="0" i="0" dirty="0">
                <a:solidFill>
                  <a:srgbClr val="333333"/>
                </a:solidFill>
                <a:effectLst/>
                <a:latin typeface="Arial" panose="020B0604020202020204" pitchFamily="34" charset="0"/>
                <a:cs typeface="Arial" panose="020B0604020202020204" pitchFamily="34" charset="0"/>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62069EE-320A-B4AB-A54F-4A00AB687AC0}"/>
              </a:ext>
            </a:extLst>
          </p:cNvPr>
          <p:cNvPicPr>
            <a:picLocks noChangeAspect="1"/>
          </p:cNvPicPr>
          <p:nvPr/>
        </p:nvPicPr>
        <p:blipFill rotWithShape="1">
          <a:blip r:embed="rId2"/>
          <a:srcRect l="4465" t="7055"/>
          <a:stretch/>
        </p:blipFill>
        <p:spPr>
          <a:xfrm>
            <a:off x="5469308" y="1261521"/>
            <a:ext cx="6427038" cy="3734798"/>
          </a:xfrm>
          <a:prstGeom prst="roundRect">
            <a:avLst>
              <a:gd name="adj" fmla="val 1551"/>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F2018086-F12E-B77E-74B6-4CD4AB5A1791}"/>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018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latin typeface="Roboto "/>
              </a:rPr>
              <a:t>Adding a choice.</a:t>
            </a:r>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61</a:t>
            </a:fld>
            <a:endParaRPr lang="en-US"/>
          </a:p>
        </p:txBody>
      </p:sp>
      <p:sp>
        <p:nvSpPr>
          <p:cNvPr id="2" name="Footer Placeholder 4">
            <a:extLst>
              <a:ext uri="{FF2B5EF4-FFF2-40B4-BE49-F238E27FC236}">
                <a16:creationId xmlns:a16="http://schemas.microsoft.com/office/drawing/2014/main" id="{BF429668-4A84-C29C-C360-64D8D9C0CC54}"/>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E1293-1C25-FEE4-E635-AF64259238B0}"/>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66D7AEE1-95A4-8759-5004-9D9A956890E2}"/>
              </a:ext>
            </a:extLst>
          </p:cNvPr>
          <p:cNvSpPr txBox="1"/>
          <p:nvPr/>
        </p:nvSpPr>
        <p:spPr>
          <a:xfrm>
            <a:off x="891758" y="1459797"/>
            <a:ext cx="3013743"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Arial" panose="020B0604020202020204" pitchFamily="34" charset="0"/>
                <a:cs typeface="Arial" panose="020B0604020202020204" pitchFamily="34" charset="0"/>
              </a:rPr>
              <a:t>To add your choice</a:t>
            </a:r>
            <a:r>
              <a:rPr lang="en-GB" sz="1600" dirty="0">
                <a:solidFill>
                  <a:srgbClr val="000000"/>
                </a:solidFill>
                <a:latin typeface="Arial" panose="020B0604020202020204" pitchFamily="34" charset="0"/>
                <a:cs typeface="Arial" panose="020B0604020202020204" pitchFamily="34" charset="0"/>
              </a:rPr>
              <a:t> s</a:t>
            </a:r>
            <a:r>
              <a:rPr lang="en-GB" sz="1600" b="0" i="0" dirty="0">
                <a:solidFill>
                  <a:srgbClr val="000000"/>
                </a:solidFill>
                <a:effectLst/>
                <a:latin typeface="Arial" panose="020B0604020202020204" pitchFamily="34" charset="0"/>
                <a:cs typeface="Arial" panose="020B0604020202020204" pitchFamily="34" charset="0"/>
              </a:rPr>
              <a:t>tart </a:t>
            </a:r>
            <a:r>
              <a:rPr lang="en-GB" sz="1600" b="0" i="0" dirty="0">
                <a:solidFill>
                  <a:srgbClr val="313537"/>
                </a:solidFill>
                <a:effectLst/>
                <a:latin typeface="Arial" panose="020B0604020202020204" pitchFamily="34" charset="0"/>
                <a:cs typeface="Arial" panose="020B0604020202020204" pitchFamily="34" charset="0"/>
              </a:rPr>
              <a:t>typing the name of the university or college into the </a:t>
            </a:r>
            <a:r>
              <a:rPr lang="en-GB" sz="1600" dirty="0">
                <a:solidFill>
                  <a:srgbClr val="313537"/>
                </a:solidFill>
                <a:latin typeface="Arial" panose="020B0604020202020204" pitchFamily="34" charset="0"/>
                <a:cs typeface="Arial" panose="020B0604020202020204" pitchFamily="34" charset="0"/>
              </a:rPr>
              <a:t>institution </a:t>
            </a:r>
            <a:r>
              <a:rPr lang="en-GB" sz="1600" b="0" i="0" dirty="0">
                <a:solidFill>
                  <a:srgbClr val="313537"/>
                </a:solidFill>
                <a:effectLst/>
                <a:latin typeface="Arial" panose="020B0604020202020204" pitchFamily="34" charset="0"/>
                <a:cs typeface="Arial" panose="020B0604020202020204" pitchFamily="34" charset="0"/>
              </a:rPr>
              <a:t>field. </a:t>
            </a:r>
            <a:r>
              <a:rPr lang="en-GB" sz="1600" dirty="0">
                <a:solidFill>
                  <a:srgbClr val="313537"/>
                </a:solidFill>
                <a:latin typeface="Arial" panose="020B0604020202020204" pitchFamily="34" charset="0"/>
                <a:cs typeface="Arial" panose="020B0604020202020204" pitchFamily="34" charset="0"/>
              </a:rPr>
              <a:t>S</a:t>
            </a:r>
            <a:r>
              <a:rPr lang="en-GB" sz="1600" b="0" i="0" dirty="0">
                <a:solidFill>
                  <a:srgbClr val="313537"/>
                </a:solidFill>
                <a:effectLst/>
                <a:latin typeface="Arial" panose="020B0604020202020204" pitchFamily="34" charset="0"/>
                <a:cs typeface="Arial" panose="020B0604020202020204" pitchFamily="34" charset="0"/>
              </a:rPr>
              <a:t>elect from the options displayed.</a:t>
            </a:r>
            <a:r>
              <a:rPr lang="en-GB" sz="1600" dirty="0">
                <a:solidFill>
                  <a:srgbClr val="313537"/>
                </a:solidFill>
                <a:latin typeface="Arial" panose="020B0604020202020204" pitchFamily="34" charset="0"/>
                <a:cs typeface="Arial" panose="020B0604020202020204" pitchFamily="34" charset="0"/>
              </a:rPr>
              <a:t> </a:t>
            </a:r>
            <a:endParaRPr lang="en-GB" sz="1600" b="0" i="0" dirty="0">
              <a:solidFill>
                <a:srgbClr val="313537"/>
              </a:solidFill>
              <a:effectLst/>
              <a:latin typeface="Arial" panose="020B0604020202020204" pitchFamily="34" charset="0"/>
              <a:cs typeface="Arial" panose="020B0604020202020204" pitchFamily="34" charset="0"/>
            </a:endParaRPr>
          </a:p>
          <a:p>
            <a:endParaRPr lang="en-GB" sz="1600" dirty="0">
              <a:solidFill>
                <a:srgbClr val="313537"/>
              </a:solidFill>
              <a:latin typeface="Arial" panose="020B0604020202020204" pitchFamily="34" charset="0"/>
              <a:cs typeface="Arial" panose="020B0604020202020204" pitchFamily="34" charset="0"/>
            </a:endParaRPr>
          </a:p>
          <a:p>
            <a:r>
              <a:rPr lang="en-GB" sz="1600" b="0" i="0" dirty="0">
                <a:solidFill>
                  <a:srgbClr val="313537"/>
                </a:solidFill>
                <a:effectLst/>
                <a:latin typeface="Arial" panose="020B0604020202020204" pitchFamily="34" charset="0"/>
                <a:cs typeface="Arial" panose="020B0604020202020204" pitchFamily="34" charset="0"/>
              </a:rPr>
              <a:t>Do the same for the course you have </a:t>
            </a:r>
            <a:r>
              <a:rPr lang="en-GB" sz="1600" b="0" i="0" dirty="0">
                <a:solidFill>
                  <a:srgbClr val="000000"/>
                </a:solidFill>
                <a:effectLst/>
                <a:latin typeface="Arial" panose="020B0604020202020204" pitchFamily="34" charset="0"/>
                <a:cs typeface="Arial" panose="020B0604020202020204" pitchFamily="34" charset="0"/>
              </a:rPr>
              <a:t>selected. </a:t>
            </a:r>
          </a:p>
          <a:p>
            <a:endParaRPr lang="en-GB" sz="1600" dirty="0">
              <a:solidFill>
                <a:srgbClr val="000000"/>
              </a:solidFill>
              <a:latin typeface="Arial" panose="020B0604020202020204" pitchFamily="34" charset="0"/>
              <a:cs typeface="Arial" panose="020B0604020202020204" pitchFamily="34" charset="0"/>
            </a:endParaRPr>
          </a:p>
          <a:p>
            <a:r>
              <a:rPr lang="en-GB" sz="1600" dirty="0">
                <a:solidFill>
                  <a:srgbClr val="313537"/>
                </a:solidFill>
                <a:latin typeface="Arial" panose="020B0604020202020204" pitchFamily="34" charset="0"/>
                <a:cs typeface="Arial" panose="020B0604020202020204" pitchFamily="34" charset="0"/>
              </a:rPr>
              <a:t>L</a:t>
            </a:r>
            <a:r>
              <a:rPr lang="en-GB" sz="1600" b="0" i="0" dirty="0">
                <a:solidFill>
                  <a:srgbClr val="313537"/>
                </a:solidFill>
                <a:effectLst/>
                <a:latin typeface="Arial" panose="020B0604020202020204" pitchFamily="34" charset="0"/>
                <a:cs typeface="Arial" panose="020B0604020202020204" pitchFamily="34" charset="0"/>
              </a:rPr>
              <a:t>ocations and start dates are displayed according to the course</a:t>
            </a:r>
            <a:r>
              <a:rPr lang="en-GB" sz="1600" dirty="0">
                <a:solidFill>
                  <a:srgbClr val="313537"/>
                </a:solidFill>
                <a:latin typeface="Arial" panose="020B0604020202020204" pitchFamily="34" charset="0"/>
                <a:cs typeface="Arial" panose="020B0604020202020204" pitchFamily="34" charset="0"/>
              </a:rPr>
              <a:t> details</a:t>
            </a:r>
            <a:r>
              <a:rPr lang="en-GB" sz="1600" b="0" i="0" dirty="0">
                <a:solidFill>
                  <a:srgbClr val="313537"/>
                </a:solidFill>
                <a:effectLst/>
                <a:latin typeface="Arial" panose="020B0604020202020204" pitchFamily="34" charset="0"/>
                <a:cs typeface="Arial" panose="020B0604020202020204" pitchFamily="34" charset="0"/>
              </a:rPr>
              <a:t>.</a:t>
            </a:r>
            <a:r>
              <a:rPr lang="en-GB" sz="1600" dirty="0">
                <a:solidFill>
                  <a:srgbClr val="313537"/>
                </a:solidFill>
                <a:latin typeface="Arial" panose="020B0604020202020204" pitchFamily="34" charset="0"/>
                <a:cs typeface="Arial" panose="020B0604020202020204" pitchFamily="34" charset="0"/>
              </a:rPr>
              <a:t> </a:t>
            </a:r>
            <a:endParaRPr lang="en-GB" sz="1600" b="0" i="0" dirty="0">
              <a:solidFill>
                <a:srgbClr val="313537"/>
              </a:solidFill>
              <a:effectLst/>
              <a:latin typeface="Arial" panose="020B0604020202020204" pitchFamily="34" charset="0"/>
              <a:cs typeface="Arial" panose="020B0604020202020204" pitchFamily="34" charset="0"/>
            </a:endParaRPr>
          </a:p>
        </p:txBody>
      </p:sp>
      <p:pic>
        <p:nvPicPr>
          <p:cNvPr id="3" name="Picture 2" descr="Graphical user interface, text, application, email&#10;&#10;Description automatically generated">
            <a:extLst>
              <a:ext uri="{FF2B5EF4-FFF2-40B4-BE49-F238E27FC236}">
                <a16:creationId xmlns:a16="http://schemas.microsoft.com/office/drawing/2014/main" id="{6FEF0A60-B0E4-9818-8D73-D3939222B75E}"/>
              </a:ext>
            </a:extLst>
          </p:cNvPr>
          <p:cNvPicPr>
            <a:picLocks noChangeAspect="1"/>
          </p:cNvPicPr>
          <p:nvPr/>
        </p:nvPicPr>
        <p:blipFill rotWithShape="1">
          <a:blip r:embed="rId2"/>
          <a:srcRect l="4721" t="2364" r="4980" b="3355"/>
          <a:stretch/>
        </p:blipFill>
        <p:spPr>
          <a:xfrm>
            <a:off x="8101413" y="1308110"/>
            <a:ext cx="3541272" cy="4618804"/>
          </a:xfrm>
          <a:prstGeom prst="roundRect">
            <a:avLst>
              <a:gd name="adj" fmla="val 11160"/>
            </a:avLst>
          </a:prstGeom>
          <a:ln w="6350">
            <a:solidFill>
              <a:schemeClr val="tx2">
                <a:lumMod val="40000"/>
                <a:lumOff val="60000"/>
              </a:schemeClr>
            </a:solidFill>
          </a:ln>
          <a:effectLst/>
        </p:spPr>
      </p:pic>
      <p:pic>
        <p:nvPicPr>
          <p:cNvPr id="4" name="Picture 3">
            <a:extLst>
              <a:ext uri="{FF2B5EF4-FFF2-40B4-BE49-F238E27FC236}">
                <a16:creationId xmlns:a16="http://schemas.microsoft.com/office/drawing/2014/main" id="{F364B6A8-71C7-694C-26CA-83DB62B032E7}"/>
              </a:ext>
            </a:extLst>
          </p:cNvPr>
          <p:cNvPicPr>
            <a:picLocks noChangeAspect="1"/>
          </p:cNvPicPr>
          <p:nvPr/>
        </p:nvPicPr>
        <p:blipFill rotWithShape="1">
          <a:blip r:embed="rId3"/>
          <a:srcRect l="5482" t="28503" r="4350" b="13213"/>
          <a:stretch/>
        </p:blipFill>
        <p:spPr>
          <a:xfrm>
            <a:off x="4611422" y="541956"/>
            <a:ext cx="4626418" cy="815292"/>
          </a:xfrm>
          <a:prstGeom prst="roundRect">
            <a:avLst/>
          </a:prstGeom>
        </p:spPr>
      </p:pic>
      <p:sp>
        <p:nvSpPr>
          <p:cNvPr id="5" name="Footer Placeholder 4">
            <a:extLst>
              <a:ext uri="{FF2B5EF4-FFF2-40B4-BE49-F238E27FC236}">
                <a16:creationId xmlns:a16="http://schemas.microsoft.com/office/drawing/2014/main" id="{99BD2413-CEE0-9D3B-39F7-9FE6E9B1D3BD}"/>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2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FECFC-B81B-A200-791C-431CE2CC7B51}"/>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F0EBE385-12CF-6D0C-C632-7EC7CF11D9AD}"/>
              </a:ext>
            </a:extLst>
          </p:cNvPr>
          <p:cNvSpPr txBox="1"/>
          <p:nvPr/>
        </p:nvSpPr>
        <p:spPr>
          <a:xfrm>
            <a:off x="1490957" y="1858210"/>
            <a:ext cx="2482382" cy="230832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Arial" panose="020B0604020202020204" pitchFamily="34" charset="0"/>
              <a:cs typeface="Arial" panose="020B0604020202020204" pitchFamily="34" charset="0"/>
            </a:endParaRPr>
          </a:p>
          <a:p>
            <a:r>
              <a:rPr lang="en-GB" sz="1600" b="0" i="0" dirty="0">
                <a:solidFill>
                  <a:srgbClr val="000000"/>
                </a:solidFill>
                <a:effectLst/>
                <a:latin typeface="Arial" panose="020B0604020202020204" pitchFamily="34" charset="0"/>
                <a:cs typeface="Arial" panose="020B0604020202020204" pitchFamily="34" charset="0"/>
              </a:rPr>
              <a:t>Some courses may require you to disclose your criminal conviction status. </a:t>
            </a:r>
          </a:p>
          <a:p>
            <a:endParaRPr lang="en-GB" sz="1600" b="0" i="0" dirty="0">
              <a:solidFill>
                <a:srgbClr val="000000"/>
              </a:solidFill>
              <a:effectLst/>
              <a:latin typeface="Arial" panose="020B0604020202020204" pitchFamily="34" charset="0"/>
              <a:cs typeface="Arial" panose="020B0604020202020204" pitchFamily="34" charset="0"/>
            </a:endParaRPr>
          </a:p>
          <a:p>
            <a:r>
              <a:rPr lang="en-GB" sz="1600" b="0" i="0" dirty="0">
                <a:solidFill>
                  <a:srgbClr val="000000"/>
                </a:solidFill>
                <a:effectLst/>
                <a:latin typeface="Arial" panose="020B0604020202020204" pitchFamily="34" charset="0"/>
                <a:cs typeface="Arial" panose="020B0604020202020204" pitchFamily="34" charset="0"/>
              </a:rPr>
              <a:t>We'll only show this question if the course choice requires it.</a:t>
            </a:r>
            <a:endParaRPr lang="en-GB"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73D79F7-07E5-D11D-6DE2-A0D13E502789}"/>
              </a:ext>
            </a:extLst>
          </p:cNvPr>
          <p:cNvPicPr>
            <a:picLocks noChangeAspect="1"/>
          </p:cNvPicPr>
          <p:nvPr/>
        </p:nvPicPr>
        <p:blipFill rotWithShape="1">
          <a:blip r:embed="rId2"/>
          <a:srcRect b="39440"/>
          <a:stretch/>
        </p:blipFill>
        <p:spPr>
          <a:xfrm>
            <a:off x="5785413" y="1469608"/>
            <a:ext cx="5736026" cy="4355318"/>
          </a:xfrm>
          <a:prstGeom prst="roundRect">
            <a:avLst>
              <a:gd name="adj" fmla="val 11160"/>
            </a:avLst>
          </a:prstGeom>
          <a:ln w="6350">
            <a:solidFill>
              <a:schemeClr val="tx2">
                <a:lumMod val="40000"/>
                <a:lumOff val="60000"/>
              </a:schemeClr>
            </a:solidFill>
          </a:ln>
          <a:effectLst/>
        </p:spPr>
        <p:style>
          <a:lnRef idx="2">
            <a:schemeClr val="accent4"/>
          </a:lnRef>
          <a:fillRef idx="1">
            <a:schemeClr val="lt1"/>
          </a:fillRef>
          <a:effectRef idx="0">
            <a:schemeClr val="accent4"/>
          </a:effectRef>
          <a:fontRef idx="minor">
            <a:schemeClr val="dk1"/>
          </a:fontRef>
        </p:style>
      </p:pic>
      <p:sp>
        <p:nvSpPr>
          <p:cNvPr id="4" name="Footer Placeholder 4">
            <a:extLst>
              <a:ext uri="{FF2B5EF4-FFF2-40B4-BE49-F238E27FC236}">
                <a16:creationId xmlns:a16="http://schemas.microsoft.com/office/drawing/2014/main" id="{9F2452D4-6C45-44D0-9692-9B46352382BA}"/>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85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FF8AD-B51F-9DEF-1C82-A052A33091C8}"/>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6B98FF38-87D9-626B-2140-B9A5B7DAB60B}"/>
              </a:ext>
            </a:extLst>
          </p:cNvPr>
          <p:cNvSpPr txBox="1"/>
          <p:nvPr/>
        </p:nvSpPr>
        <p:spPr>
          <a:xfrm>
            <a:off x="791540" y="683665"/>
            <a:ext cx="3103310" cy="4616648"/>
          </a:xfrm>
          <a:prstGeom prst="rect">
            <a:avLst/>
          </a:prstGeom>
          <a:noFill/>
          <a:ln cap="flat">
            <a:noFill/>
          </a:ln>
        </p:spPr>
        <p:txBody>
          <a:bodyPr vert="horz" wrap="square" lIns="91440" tIns="45720" rIns="91440" bIns="45720" anchor="t" anchorCtr="0" compatLnSpc="1">
            <a:spAutoFit/>
          </a:bodyPr>
          <a:lstStyle/>
          <a:p>
            <a:r>
              <a:rPr lang="en-GB" sz="1400" b="0" i="0" dirty="0">
                <a:solidFill>
                  <a:srgbClr val="000000"/>
                </a:solidFill>
                <a:effectLst/>
                <a:latin typeface="Arial" panose="020B0604020202020204" pitchFamily="34" charset="0"/>
                <a:cs typeface="Arial" panose="020B0604020202020204" pitchFamily="34" charset="0"/>
              </a:rPr>
              <a:t>There is a maximum of 5 choices and choice </a:t>
            </a:r>
            <a:r>
              <a:rPr lang="en-GB" sz="1400" b="0" i="0" dirty="0">
                <a:effectLst/>
                <a:latin typeface="Arial" panose="020B0604020202020204" pitchFamily="34" charset="0"/>
                <a:cs typeface="Arial" panose="020B0604020202020204" pitchFamily="34" charset="0"/>
              </a:rPr>
              <a:t>restrictions still apply (a maximum of four courses </a:t>
            </a:r>
            <a:r>
              <a:rPr lang="en-GB" sz="1400" dirty="0">
                <a:latin typeface="Arial" panose="020B0604020202020204" pitchFamily="34" charset="0"/>
                <a:cs typeface="Arial" panose="020B0604020202020204" pitchFamily="34" charset="0"/>
              </a:rPr>
              <a:t>of</a:t>
            </a:r>
            <a:r>
              <a:rPr lang="en-GB" sz="1400" b="0" i="0" dirty="0">
                <a:effectLst/>
                <a:latin typeface="Arial" panose="020B0604020202020204" pitchFamily="34" charset="0"/>
                <a:cs typeface="Arial" panose="020B0604020202020204" pitchFamily="34" charset="0"/>
              </a:rPr>
              <a:t> medicine, dentistry, veterinary medicine or veterinary science).</a:t>
            </a:r>
          </a:p>
          <a:p>
            <a:endParaRPr lang="en-GB" sz="1400" dirty="0">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O</a:t>
            </a:r>
            <a:r>
              <a:rPr lang="en-GB" sz="1400" b="0" i="0" dirty="0">
                <a:solidFill>
                  <a:srgbClr val="000000"/>
                </a:solidFill>
                <a:effectLst/>
                <a:latin typeface="Arial" panose="020B0604020202020204" pitchFamily="34" charset="0"/>
                <a:cs typeface="Arial" panose="020B0604020202020204" pitchFamily="34" charset="0"/>
              </a:rPr>
              <a:t>nce all choices are added you must mark the section as complete</a:t>
            </a:r>
            <a:r>
              <a:rPr lang="en-GB" sz="1400" dirty="0">
                <a:solidFill>
                  <a:srgbClr val="000000"/>
                </a:solidFill>
                <a:latin typeface="Arial" panose="020B0604020202020204" pitchFamily="34" charset="0"/>
                <a:cs typeface="Arial" panose="020B0604020202020204" pitchFamily="34" charset="0"/>
              </a:rPr>
              <a:t> to be able to submit. </a:t>
            </a:r>
          </a:p>
          <a:p>
            <a:endParaRPr lang="en-GB" sz="1400" b="0" i="0" dirty="0">
              <a:solidFill>
                <a:srgbClr val="000000"/>
              </a:solidFill>
              <a:effectLst/>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Choices do not need to be added in any preference order, and universities/colleges cannot see where else you have applied to. </a:t>
            </a:r>
          </a:p>
          <a:p>
            <a:endParaRPr lang="en-GB" sz="1400" dirty="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They will only know where else you applied once they’ve made their decision and you’ve decided whether or not to accept them as your firm or insurance choice. </a:t>
            </a:r>
          </a:p>
          <a:p>
            <a:endParaRPr lang="en-GB" sz="1400" b="0" i="0" dirty="0">
              <a:solidFill>
                <a:srgbClr val="000000"/>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E02A41F-517D-FA3B-8DEC-AC498FB14164}"/>
              </a:ext>
            </a:extLst>
          </p:cNvPr>
          <p:cNvPicPr>
            <a:picLocks noChangeAspect="1"/>
          </p:cNvPicPr>
          <p:nvPr/>
        </p:nvPicPr>
        <p:blipFill rotWithShape="1">
          <a:blip r:embed="rId2"/>
          <a:srcRect l="10490" r="9288" b="10432"/>
          <a:stretch/>
        </p:blipFill>
        <p:spPr>
          <a:xfrm>
            <a:off x="5963402" y="683665"/>
            <a:ext cx="5363578" cy="3792446"/>
          </a:xfrm>
          <a:prstGeom prst="roundRect">
            <a:avLst>
              <a:gd name="adj" fmla="val 1551"/>
            </a:avLst>
          </a:prstGeom>
          <a:ln w="6350">
            <a:solidFill>
              <a:schemeClr val="tx2">
                <a:lumMod val="40000"/>
                <a:lumOff val="60000"/>
              </a:schemeClr>
            </a:solidFill>
          </a:ln>
          <a:effectLst/>
        </p:spPr>
      </p:pic>
      <p:pic>
        <p:nvPicPr>
          <p:cNvPr id="4" name="Picture 3">
            <a:extLst>
              <a:ext uri="{FF2B5EF4-FFF2-40B4-BE49-F238E27FC236}">
                <a16:creationId xmlns:a16="http://schemas.microsoft.com/office/drawing/2014/main" id="{C40FB107-7613-31D0-4F85-A59C133FFF84}"/>
              </a:ext>
            </a:extLst>
          </p:cNvPr>
          <p:cNvPicPr>
            <a:picLocks noChangeAspect="1"/>
          </p:cNvPicPr>
          <p:nvPr/>
        </p:nvPicPr>
        <p:blipFill>
          <a:blip r:embed="rId3"/>
          <a:stretch>
            <a:fillRect/>
          </a:stretch>
        </p:blipFill>
        <p:spPr>
          <a:xfrm>
            <a:off x="5519912" y="4710829"/>
            <a:ext cx="6384750" cy="1229360"/>
          </a:xfrm>
          <a:prstGeom prst="roundRect">
            <a:avLst/>
          </a:prstGeom>
        </p:spPr>
      </p:pic>
      <p:sp>
        <p:nvSpPr>
          <p:cNvPr id="5" name="Footer Placeholder 4">
            <a:extLst>
              <a:ext uri="{FF2B5EF4-FFF2-40B4-BE49-F238E27FC236}">
                <a16:creationId xmlns:a16="http://schemas.microsoft.com/office/drawing/2014/main" id="{B2ABC4DF-57B9-B87E-C2E9-AF72B194B875}"/>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444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55AD-A448-88BC-34F2-B4B8EDE54B62}"/>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BE6AF273-B6FC-EFA2-0F45-C4B8670F6715}"/>
              </a:ext>
            </a:extLst>
          </p:cNvPr>
          <p:cNvSpPr txBox="1"/>
          <p:nvPr/>
        </p:nvSpPr>
        <p:spPr>
          <a:xfrm>
            <a:off x="636298" y="1350828"/>
            <a:ext cx="2764928"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Arial" panose="020B0604020202020204" pitchFamily="34" charset="0"/>
                <a:cs typeface="Arial" panose="020B0604020202020204" pitchFamily="34" charset="0"/>
              </a:rPr>
              <a:t>Some courses have extra admissions tests and assessments. </a:t>
            </a:r>
          </a:p>
          <a:p>
            <a:endParaRPr lang="en-GB" sz="1600" dirty="0">
              <a:solidFill>
                <a:srgbClr val="313537"/>
              </a:solidFill>
              <a:latin typeface="Arial" panose="020B0604020202020204" pitchFamily="34" charset="0"/>
              <a:cs typeface="Arial" panose="020B0604020202020204" pitchFamily="34" charset="0"/>
            </a:endParaRPr>
          </a:p>
          <a:p>
            <a:r>
              <a:rPr lang="en-GB" sz="1600" b="0" i="0" dirty="0">
                <a:solidFill>
                  <a:srgbClr val="313537"/>
                </a:solidFill>
                <a:effectLst/>
                <a:latin typeface="Arial" panose="020B0604020202020204" pitchFamily="34" charset="0"/>
                <a:cs typeface="Arial" panose="020B0604020202020204" pitchFamily="34" charset="0"/>
              </a:rPr>
              <a:t>We'll show these in </a:t>
            </a:r>
            <a:r>
              <a:rPr lang="en-GB" sz="1600" b="0" i="0" dirty="0">
                <a:solidFill>
                  <a:srgbClr val="0070C0"/>
                </a:solidFill>
                <a:effectLst/>
                <a:latin typeface="Arial" panose="020B0604020202020204" pitchFamily="34" charset="0"/>
                <a:cs typeface="Arial" panose="020B0604020202020204" pitchFamily="34" charset="0"/>
              </a:rPr>
              <a:t>blue</a:t>
            </a:r>
            <a:r>
              <a:rPr lang="en-GB" sz="1600" b="0" i="0" dirty="0">
                <a:solidFill>
                  <a:srgbClr val="313537"/>
                </a:solidFill>
                <a:effectLst/>
                <a:latin typeface="Arial" panose="020B0604020202020204" pitchFamily="34" charset="0"/>
                <a:cs typeface="Arial" panose="020B0604020202020204" pitchFamily="34" charset="0"/>
              </a:rPr>
              <a:t> </a:t>
            </a:r>
            <a:r>
              <a:rPr lang="en-GB" sz="1600" b="0" i="0" dirty="0">
                <a:solidFill>
                  <a:srgbClr val="0070C0"/>
                </a:solidFill>
                <a:effectLst/>
                <a:latin typeface="Arial" panose="020B0604020202020204" pitchFamily="34" charset="0"/>
                <a:cs typeface="Arial" panose="020B0604020202020204" pitchFamily="34" charset="0"/>
              </a:rPr>
              <a:t>text</a:t>
            </a:r>
            <a:r>
              <a:rPr lang="en-GB" sz="1600" b="0" i="0" dirty="0">
                <a:solidFill>
                  <a:srgbClr val="313537"/>
                </a:solidFill>
                <a:effectLst/>
                <a:latin typeface="Arial" panose="020B0604020202020204" pitchFamily="34" charset="0"/>
                <a:cs typeface="Arial" panose="020B0604020202020204" pitchFamily="34" charset="0"/>
              </a:rPr>
              <a:t> on the choice card</a:t>
            </a:r>
            <a:r>
              <a:rPr lang="en-GB" sz="1600" dirty="0">
                <a:solidFill>
                  <a:srgbClr val="313537"/>
                </a:solidFill>
                <a:latin typeface="Arial" panose="020B0604020202020204" pitchFamily="34" charset="0"/>
                <a:cs typeface="Arial" panose="020B0604020202020204" pitchFamily="34" charset="0"/>
              </a:rPr>
              <a:t>.</a:t>
            </a:r>
          </a:p>
          <a:p>
            <a:endParaRPr lang="en-GB" sz="1600" dirty="0">
              <a:solidFill>
                <a:srgbClr val="313537"/>
              </a:solidFill>
              <a:latin typeface="Arial" panose="020B0604020202020204" pitchFamily="34" charset="0"/>
              <a:cs typeface="Arial" panose="020B0604020202020204" pitchFamily="34" charset="0"/>
            </a:endParaRPr>
          </a:p>
          <a:p>
            <a:r>
              <a:rPr lang="en-GB" sz="1600" dirty="0">
                <a:solidFill>
                  <a:srgbClr val="313537"/>
                </a:solidFill>
                <a:latin typeface="Arial" panose="020B0604020202020204" pitchFamily="34" charset="0"/>
                <a:cs typeface="Arial" panose="020B0604020202020204" pitchFamily="34" charset="0"/>
              </a:rPr>
              <a:t>This</a:t>
            </a:r>
            <a:r>
              <a:rPr lang="en-GB" sz="1600" b="0" i="0" dirty="0">
                <a:solidFill>
                  <a:srgbClr val="313537"/>
                </a:solidFill>
                <a:effectLst/>
                <a:latin typeface="Arial" panose="020B0604020202020204" pitchFamily="34" charset="0"/>
                <a:cs typeface="Arial" panose="020B0604020202020204" pitchFamily="34" charset="0"/>
              </a:rPr>
              <a:t> should not be a surprise to you</a:t>
            </a:r>
            <a:r>
              <a:rPr lang="en-GB" sz="1600" dirty="0">
                <a:solidFill>
                  <a:srgbClr val="313537"/>
                </a:solidFill>
                <a:latin typeface="Arial" panose="020B0604020202020204" pitchFamily="34" charset="0"/>
                <a:cs typeface="Arial" panose="020B0604020202020204" pitchFamily="34" charset="0"/>
              </a:rPr>
              <a:t>,</a:t>
            </a:r>
            <a:r>
              <a:rPr lang="en-GB" sz="1600" b="0" i="0" dirty="0">
                <a:solidFill>
                  <a:srgbClr val="313537"/>
                </a:solidFill>
                <a:effectLst/>
                <a:latin typeface="Arial" panose="020B0604020202020204" pitchFamily="34" charset="0"/>
                <a:cs typeface="Arial" panose="020B0604020202020204" pitchFamily="34" charset="0"/>
              </a:rPr>
              <a:t> as you should have seen details of this when researching the course.</a:t>
            </a:r>
            <a:r>
              <a:rPr lang="en-GB" sz="1600" dirty="0">
                <a:solidFill>
                  <a:srgbClr val="313537"/>
                </a:solidFill>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94DDC23-A8EB-C0AB-A75F-195BFFE9B519}"/>
              </a:ext>
            </a:extLst>
          </p:cNvPr>
          <p:cNvPicPr>
            <a:picLocks noChangeAspect="1"/>
          </p:cNvPicPr>
          <p:nvPr/>
        </p:nvPicPr>
        <p:blipFill rotWithShape="1">
          <a:blip r:embed="rId2"/>
          <a:srcRect b="10179"/>
          <a:stretch/>
        </p:blipFill>
        <p:spPr>
          <a:xfrm>
            <a:off x="5355617" y="1171366"/>
            <a:ext cx="5868854" cy="3832788"/>
          </a:xfrm>
          <a:prstGeom prst="roundRect">
            <a:avLst>
              <a:gd name="adj" fmla="val 5224"/>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22EB0800-7FD0-31BE-DF64-0C5BD2235F4A}"/>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486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55CFB-A8F8-4E2F-E093-DDE994CF09A8}"/>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66EC4C05-7DA8-235B-D360-832A208F4DF9}"/>
              </a:ext>
            </a:extLst>
          </p:cNvPr>
          <p:cNvSpPr txBox="1"/>
          <p:nvPr/>
        </p:nvSpPr>
        <p:spPr>
          <a:xfrm>
            <a:off x="535283" y="782245"/>
            <a:ext cx="3452902" cy="332398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panose="020B0604020202020204" pitchFamily="34" charset="0"/>
              <a:cs typeface="Arial" panose="020B0604020202020204" pitchFamily="34" charset="0"/>
            </a:endParaRPr>
          </a:p>
          <a:p>
            <a:r>
              <a:rPr lang="en-GB" sz="1600" b="0" i="0" dirty="0">
                <a:solidFill>
                  <a:srgbClr val="313537"/>
                </a:solidFill>
                <a:effectLst/>
                <a:latin typeface="Arial" panose="020B0604020202020204" pitchFamily="34" charset="0"/>
                <a:cs typeface="Arial" panose="020B0604020202020204" pitchFamily="34" charset="0"/>
              </a:rPr>
              <a:t>Click anywhere on a choice card to expand it or collapse it.</a:t>
            </a:r>
          </a:p>
          <a:p>
            <a:endParaRPr lang="en-GB" sz="1600" dirty="0">
              <a:solidFill>
                <a:srgbClr val="313537"/>
              </a:solidFill>
              <a:latin typeface="Arial" panose="020B0604020202020204" pitchFamily="34" charset="0"/>
              <a:cs typeface="Arial" panose="020B0604020202020204" pitchFamily="34" charset="0"/>
            </a:endParaRPr>
          </a:p>
          <a:p>
            <a:r>
              <a:rPr lang="en-GB" sz="1600" b="0" i="0" dirty="0">
                <a:solidFill>
                  <a:srgbClr val="313537"/>
                </a:solidFill>
                <a:effectLst/>
                <a:latin typeface="Arial" panose="020B0604020202020204" pitchFamily="34" charset="0"/>
                <a:cs typeface="Arial" panose="020B0604020202020204" pitchFamily="34" charset="0"/>
              </a:rPr>
              <a:t>Any choice combinations that are not permitted will be flagged with </a:t>
            </a:r>
            <a:r>
              <a:rPr lang="en-GB" sz="1600" b="1" i="0" dirty="0">
                <a:solidFill>
                  <a:srgbClr val="C00000"/>
                </a:solidFill>
                <a:effectLst/>
                <a:latin typeface="Arial" panose="020B0604020202020204" pitchFamily="34" charset="0"/>
                <a:cs typeface="Arial" panose="020B0604020202020204" pitchFamily="34" charset="0"/>
              </a:rPr>
              <a:t>red text</a:t>
            </a:r>
            <a:r>
              <a:rPr lang="en-GB" sz="1600" b="0" i="0" dirty="0">
                <a:solidFill>
                  <a:srgbClr val="C00000"/>
                </a:solidFill>
                <a:effectLst/>
                <a:latin typeface="Arial" panose="020B0604020202020204" pitchFamily="34" charset="0"/>
                <a:cs typeface="Arial" panose="020B0604020202020204" pitchFamily="34" charset="0"/>
              </a:rPr>
              <a:t> </a:t>
            </a:r>
            <a:r>
              <a:rPr lang="en-GB" sz="1600" b="0" i="0" dirty="0">
                <a:solidFill>
                  <a:srgbClr val="313537"/>
                </a:solidFill>
                <a:effectLst/>
                <a:latin typeface="Arial" panose="020B0604020202020204" pitchFamily="34" charset="0"/>
                <a:cs typeface="Arial" panose="020B0604020202020204" pitchFamily="34" charset="0"/>
              </a:rPr>
              <a:t>on the right of each relevant card. </a:t>
            </a:r>
          </a:p>
          <a:p>
            <a:endParaRPr lang="en-GB" sz="1600" b="0" i="0" dirty="0">
              <a:solidFill>
                <a:srgbClr val="313537"/>
              </a:solidFill>
              <a:effectLst/>
              <a:latin typeface="Arial" panose="020B0604020202020204" pitchFamily="34" charset="0"/>
              <a:cs typeface="Arial" panose="020B0604020202020204" pitchFamily="34" charset="0"/>
            </a:endParaRPr>
          </a:p>
          <a:p>
            <a:r>
              <a:rPr lang="en-GB" sz="1600" b="0" i="0" dirty="0">
                <a:solidFill>
                  <a:srgbClr val="313537"/>
                </a:solidFill>
                <a:effectLst/>
                <a:latin typeface="Arial" panose="020B0604020202020204" pitchFamily="34" charset="0"/>
                <a:cs typeface="Arial" panose="020B0604020202020204" pitchFamily="34" charset="0"/>
              </a:rPr>
              <a:t>For example these screens show error messages for students trying to apply to University of Cambridge </a:t>
            </a:r>
            <a:r>
              <a:rPr lang="en-GB" sz="1600" b="1" i="0" dirty="0">
                <a:solidFill>
                  <a:srgbClr val="313537"/>
                </a:solidFill>
                <a:effectLst/>
                <a:latin typeface="Arial" panose="020B0604020202020204" pitchFamily="34" charset="0"/>
                <a:cs typeface="Arial" panose="020B0604020202020204" pitchFamily="34" charset="0"/>
              </a:rPr>
              <a:t>and</a:t>
            </a:r>
            <a:r>
              <a:rPr lang="en-GB" sz="1600" b="0" i="0" dirty="0">
                <a:solidFill>
                  <a:srgbClr val="313537"/>
                </a:solidFill>
                <a:effectLst/>
                <a:latin typeface="Arial" panose="020B0604020202020204" pitchFamily="34" charset="0"/>
                <a:cs typeface="Arial" panose="020B0604020202020204" pitchFamily="34" charset="0"/>
              </a:rPr>
              <a:t> University of Oxford. </a:t>
            </a:r>
            <a:endParaRPr lang="en-GB" sz="16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2C06DED-E65A-671B-CE99-8C112D6DEEB1}"/>
              </a:ext>
            </a:extLst>
          </p:cNvPr>
          <p:cNvGrpSpPr/>
          <p:nvPr/>
        </p:nvGrpSpPr>
        <p:grpSpPr>
          <a:xfrm>
            <a:off x="5794049" y="1042587"/>
            <a:ext cx="5546360" cy="4528202"/>
            <a:chOff x="4659834" y="232082"/>
            <a:chExt cx="4137325" cy="3297445"/>
          </a:xfrm>
        </p:grpSpPr>
        <p:pic>
          <p:nvPicPr>
            <p:cNvPr id="4" name="Picture 4" descr="Graphical user interface, text&#10;&#10;Description automatically generated">
              <a:extLst>
                <a:ext uri="{FF2B5EF4-FFF2-40B4-BE49-F238E27FC236}">
                  <a16:creationId xmlns:a16="http://schemas.microsoft.com/office/drawing/2014/main" id="{D0058BD1-2647-1C9B-F224-D0F939FCF33D}"/>
                </a:ext>
              </a:extLst>
            </p:cNvPr>
            <p:cNvPicPr/>
            <p:nvPr/>
          </p:nvPicPr>
          <p:blipFill rotWithShape="1">
            <a:blip r:embed="rId2"/>
            <a:srcRect l="3943" r="3197" b="34018"/>
            <a:stretch/>
          </p:blipFill>
          <p:spPr>
            <a:xfrm>
              <a:off x="4659835" y="232082"/>
              <a:ext cx="4137324" cy="2932621"/>
            </a:xfrm>
            <a:prstGeom prst="roundRect">
              <a:avLst>
                <a:gd name="adj" fmla="val 2187"/>
              </a:avLst>
            </a:prstGeom>
          </p:spPr>
        </p:pic>
        <p:grpSp>
          <p:nvGrpSpPr>
            <p:cNvPr id="5" name="Group 4">
              <a:extLst>
                <a:ext uri="{FF2B5EF4-FFF2-40B4-BE49-F238E27FC236}">
                  <a16:creationId xmlns:a16="http://schemas.microsoft.com/office/drawing/2014/main" id="{0DBFE234-2093-9C49-841B-D9DF04E506A5}"/>
                </a:ext>
              </a:extLst>
            </p:cNvPr>
            <p:cNvGrpSpPr/>
            <p:nvPr/>
          </p:nvGrpSpPr>
          <p:grpSpPr>
            <a:xfrm>
              <a:off x="4659834" y="2466331"/>
              <a:ext cx="4137323" cy="1063196"/>
              <a:chOff x="2702669" y="715021"/>
              <a:chExt cx="5430321" cy="1340296"/>
            </a:xfrm>
          </p:grpSpPr>
          <p:pic>
            <p:nvPicPr>
              <p:cNvPr id="6" name="Picture 5">
                <a:extLst>
                  <a:ext uri="{FF2B5EF4-FFF2-40B4-BE49-F238E27FC236}">
                    <a16:creationId xmlns:a16="http://schemas.microsoft.com/office/drawing/2014/main" id="{5EC9FD56-128E-2ED6-4271-11C97AE81C6A}"/>
                  </a:ext>
                </a:extLst>
              </p:cNvPr>
              <p:cNvPicPr/>
              <p:nvPr/>
            </p:nvPicPr>
            <p:blipFill rotWithShape="1">
              <a:blip r:embed="rId3"/>
              <a:srcRect b="62591"/>
              <a:stretch/>
            </p:blipFill>
            <p:spPr>
              <a:xfrm>
                <a:off x="2702669" y="715021"/>
                <a:ext cx="5430321" cy="1340296"/>
              </a:xfrm>
              <a:prstGeom prst="roundRect">
                <a:avLst/>
              </a:prstGeom>
            </p:spPr>
          </p:pic>
          <p:sp>
            <p:nvSpPr>
              <p:cNvPr id="7" name="Rectangle 10">
                <a:extLst>
                  <a:ext uri="{FF2B5EF4-FFF2-40B4-BE49-F238E27FC236}">
                    <a16:creationId xmlns:a16="http://schemas.microsoft.com/office/drawing/2014/main" id="{50F51F82-7284-636C-A840-E6C6342957F3}"/>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 name="Footer Placeholder 4">
            <a:extLst>
              <a:ext uri="{FF2B5EF4-FFF2-40B4-BE49-F238E27FC236}">
                <a16:creationId xmlns:a16="http://schemas.microsoft.com/office/drawing/2014/main" id="{9AB51A4D-736B-9D63-2CCA-5336C5E2F24B}"/>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951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dirty="0">
                <a:latin typeface="Roboto "/>
              </a:rPr>
              <a:t>Submitting the application. </a:t>
            </a:r>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11457517" y="6487585"/>
            <a:ext cx="734483" cy="300567"/>
          </a:xfrm>
        </p:spPr>
        <p:txBody>
          <a:bodyPr/>
          <a:lstStyle/>
          <a:p>
            <a:r>
              <a:rPr lang="en-US"/>
              <a:t>|   </a:t>
            </a:r>
            <a:fld id="{D7A593A7-184A-6D43-8A36-702213271FF9}" type="slidenum">
              <a:rPr lang="en-US" smtClean="0"/>
              <a:pPr/>
              <a:t>67</a:t>
            </a:fld>
            <a:endParaRPr lang="en-US"/>
          </a:p>
        </p:txBody>
      </p:sp>
      <p:sp>
        <p:nvSpPr>
          <p:cNvPr id="2" name="Footer Placeholder 4">
            <a:extLst>
              <a:ext uri="{FF2B5EF4-FFF2-40B4-BE49-F238E27FC236}">
                <a16:creationId xmlns:a16="http://schemas.microsoft.com/office/drawing/2014/main" id="{9C5B8DB8-5510-B1A9-6A03-5BFE08D87125}"/>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EDD33-38A8-DB31-6BE4-7EB9468EB17E}"/>
            </a:ext>
          </a:extLst>
        </p:cNvPr>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68310F6D-6B5F-D02E-238A-EB8B01EBD137}"/>
              </a:ext>
            </a:extLst>
          </p:cNvPr>
          <p:cNvPicPr>
            <a:picLocks noChangeAspect="1"/>
          </p:cNvPicPr>
          <p:nvPr/>
        </p:nvPicPr>
        <p:blipFill>
          <a:blip r:embed="rId2"/>
          <a:stretch>
            <a:fillRect/>
          </a:stretch>
        </p:blipFill>
        <p:spPr>
          <a:xfrm>
            <a:off x="5166813" y="1845245"/>
            <a:ext cx="6252410" cy="2529703"/>
          </a:xfrm>
          <a:prstGeom prst="roundRect">
            <a:avLst>
              <a:gd name="adj" fmla="val 5224"/>
            </a:avLst>
          </a:prstGeom>
          <a:ln w="6350">
            <a:solidFill>
              <a:schemeClr val="tx2">
                <a:lumMod val="40000"/>
                <a:lumOff val="60000"/>
              </a:schemeClr>
            </a:solidFill>
          </a:ln>
          <a:effectLst/>
        </p:spPr>
      </p:pic>
      <p:sp>
        <p:nvSpPr>
          <p:cNvPr id="3" name="TextBox 2">
            <a:extLst>
              <a:ext uri="{FF2B5EF4-FFF2-40B4-BE49-F238E27FC236}">
                <a16:creationId xmlns:a16="http://schemas.microsoft.com/office/drawing/2014/main" id="{805A38DB-63D3-F9D2-D9F0-894C016554FD}"/>
              </a:ext>
            </a:extLst>
          </p:cNvPr>
          <p:cNvSpPr txBox="1"/>
          <p:nvPr/>
        </p:nvSpPr>
        <p:spPr>
          <a:xfrm>
            <a:off x="1629027" y="1820403"/>
            <a:ext cx="2074014" cy="2554545"/>
          </a:xfrm>
          <a:prstGeom prst="rect">
            <a:avLst/>
          </a:prstGeom>
          <a:noFill/>
        </p:spPr>
        <p:txBody>
          <a:bodyPr wrap="square" lIns="91440" tIns="45720" rIns="91440" bIns="45720" anchor="t">
            <a:spAutoFit/>
          </a:bodyPr>
          <a:lstStyle/>
          <a:p>
            <a:pPr defTabSz="914400">
              <a:defRPr sz="1800" b="0" i="0" u="none" strike="noStrike" kern="0" cap="none" spc="0" baseline="0">
                <a:solidFill>
                  <a:srgbClr val="000000"/>
                </a:solidFill>
                <a:uFillTx/>
              </a:defRPr>
            </a:pPr>
            <a:r>
              <a:rPr lang="en-GB" sz="1600" b="0" i="0" dirty="0">
                <a:solidFill>
                  <a:srgbClr val="313537"/>
                </a:solidFill>
                <a:effectLst/>
                <a:latin typeface="Arial" panose="020B0604020202020204" pitchFamily="34" charset="0"/>
                <a:cs typeface="Arial" panose="020B0604020202020204" pitchFamily="34" charset="0"/>
              </a:rPr>
              <a:t>There are 4 steps to the submission process.</a:t>
            </a:r>
            <a:r>
              <a:rPr lang="en-GB" sz="1600" dirty="0">
                <a:solidFill>
                  <a:srgbClr val="313537"/>
                </a:solidFill>
                <a:latin typeface="Arial" panose="020B0604020202020204" pitchFamily="34" charset="0"/>
                <a:cs typeface="Arial" panose="020B0604020202020204" pitchFamily="34" charset="0"/>
              </a:rPr>
              <a:t> </a:t>
            </a:r>
            <a:endParaRPr lang="en-GB" sz="1600" b="0" i="0" dirty="0">
              <a:solidFill>
                <a:srgbClr val="313537"/>
              </a:solidFill>
              <a:effectLst/>
              <a:latin typeface="Arial" panose="020B0604020202020204" pitchFamily="34" charset="0"/>
              <a:cs typeface="Arial" panose="020B0604020202020204" pitchFamily="34" charset="0"/>
            </a:endParaRPr>
          </a:p>
          <a:p>
            <a:endParaRPr lang="en-GB" sz="1600" dirty="0">
              <a:solidFill>
                <a:srgbClr val="313537"/>
              </a:solidFill>
              <a:latin typeface="Arial" panose="020B0604020202020204" pitchFamily="34" charset="0"/>
              <a:cs typeface="Arial" panose="020B0604020202020204" pitchFamily="34" charset="0"/>
            </a:endParaRPr>
          </a:p>
          <a:p>
            <a:r>
              <a:rPr lang="en-GB" sz="1600" dirty="0">
                <a:solidFill>
                  <a:srgbClr val="313537"/>
                </a:solidFill>
                <a:latin typeface="Arial" panose="020B0604020202020204" pitchFamily="34" charset="0"/>
                <a:cs typeface="Arial" panose="020B0604020202020204" pitchFamily="34" charset="0"/>
              </a:rPr>
              <a:t>The profile must be complete and showing 'Ready to Send' before being able to review and submit.</a:t>
            </a:r>
          </a:p>
        </p:txBody>
      </p:sp>
      <p:sp>
        <p:nvSpPr>
          <p:cNvPr id="4" name="Footer Placeholder 4">
            <a:extLst>
              <a:ext uri="{FF2B5EF4-FFF2-40B4-BE49-F238E27FC236}">
                <a16:creationId xmlns:a16="http://schemas.microsoft.com/office/drawing/2014/main" id="{55372FC7-2FC7-0ABA-BC9E-3B45BE629D67}"/>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5502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D362-7DAB-9F55-B7EA-BAA11B105C41}"/>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9E5D0A4A-28ED-8DA8-B383-016A3751FB9B}"/>
              </a:ext>
            </a:extLst>
          </p:cNvPr>
          <p:cNvSpPr txBox="1"/>
          <p:nvPr/>
        </p:nvSpPr>
        <p:spPr>
          <a:xfrm>
            <a:off x="822588" y="1761435"/>
            <a:ext cx="2570092" cy="2246769"/>
          </a:xfrm>
          <a:prstGeom prst="rect">
            <a:avLst/>
          </a:prstGeom>
          <a:noFill/>
          <a:ln cap="flat">
            <a:noFill/>
          </a:ln>
        </p:spPr>
        <p:txBody>
          <a:bodyPr vert="horz" wrap="square" lIns="91440" tIns="45720" rIns="91440" bIns="45720" anchor="t" anchorCtr="0" compatLnSpc="1">
            <a:spAutoFit/>
          </a:bodyPr>
          <a:lstStyle/>
          <a:p>
            <a:r>
              <a:rPr lang="en-GB" sz="1400" dirty="0">
                <a:solidFill>
                  <a:srgbClr val="000000"/>
                </a:solidFill>
                <a:latin typeface="Arial" panose="020B0604020202020204" pitchFamily="34" charset="0"/>
                <a:cs typeface="Arial" panose="020B0604020202020204" pitchFamily="34" charset="0"/>
              </a:rPr>
              <a:t>This shows the full application and you can download it as a pdf (in the top right) to help you check it.</a:t>
            </a:r>
          </a:p>
          <a:p>
            <a:endParaRPr lang="en-GB" sz="1400" dirty="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At the bottom of the application, click </a:t>
            </a:r>
            <a:r>
              <a:rPr lang="en-GB" sz="1400" b="1" dirty="0">
                <a:solidFill>
                  <a:srgbClr val="000000"/>
                </a:solidFill>
                <a:latin typeface="Arial" panose="020B0604020202020204" pitchFamily="34" charset="0"/>
                <a:cs typeface="Arial" panose="020B0604020202020204" pitchFamily="34" charset="0"/>
              </a:rPr>
              <a:t>Accept and proceed </a:t>
            </a:r>
            <a:r>
              <a:rPr lang="en-GB" sz="1400" dirty="0">
                <a:solidFill>
                  <a:srgbClr val="000000"/>
                </a:solidFill>
                <a:latin typeface="Arial" panose="020B0604020202020204" pitchFamily="34" charset="0"/>
                <a:cs typeface="Arial" panose="020B0604020202020204" pitchFamily="34" charset="0"/>
              </a:rPr>
              <a:t>(or return to application if you want to make more changes).</a:t>
            </a: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0847FAA-03BA-109C-0A84-C72678257FCA}"/>
              </a:ext>
            </a:extLst>
          </p:cNvPr>
          <p:cNvPicPr>
            <a:picLocks noChangeAspect="1"/>
          </p:cNvPicPr>
          <p:nvPr/>
        </p:nvPicPr>
        <p:blipFill>
          <a:blip r:embed="rId2"/>
          <a:stretch>
            <a:fillRect/>
          </a:stretch>
        </p:blipFill>
        <p:spPr>
          <a:xfrm>
            <a:off x="6567743" y="5127650"/>
            <a:ext cx="3789659" cy="647596"/>
          </a:xfrm>
          <a:prstGeom prst="roundRect">
            <a:avLst>
              <a:gd name="adj" fmla="val 36517"/>
            </a:avLst>
          </a:prstGeom>
          <a:ln w="6350">
            <a:solidFill>
              <a:schemeClr val="tx2">
                <a:lumMod val="40000"/>
                <a:lumOff val="60000"/>
              </a:schemeClr>
            </a:solidFill>
          </a:ln>
          <a:effectLst/>
        </p:spPr>
      </p:pic>
      <p:pic>
        <p:nvPicPr>
          <p:cNvPr id="4" name="Picture 3">
            <a:extLst>
              <a:ext uri="{FF2B5EF4-FFF2-40B4-BE49-F238E27FC236}">
                <a16:creationId xmlns:a16="http://schemas.microsoft.com/office/drawing/2014/main" id="{A9551A32-5DA2-C167-3E44-02EA8E3ED645}"/>
              </a:ext>
            </a:extLst>
          </p:cNvPr>
          <p:cNvPicPr>
            <a:picLocks noChangeAspect="1"/>
          </p:cNvPicPr>
          <p:nvPr/>
        </p:nvPicPr>
        <p:blipFill>
          <a:blip r:embed="rId3"/>
          <a:stretch>
            <a:fillRect/>
          </a:stretch>
        </p:blipFill>
        <p:spPr>
          <a:xfrm>
            <a:off x="4135734" y="923947"/>
            <a:ext cx="7522314" cy="3983368"/>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DC48FB32-021A-77BF-11CC-CBD0FDBE50E8}"/>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039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4D511-042F-1D3A-A346-2CFD962F8695}"/>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66785F2D-27E9-8D9A-E3CF-2CC27A03205F}"/>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sp>
        <p:nvSpPr>
          <p:cNvPr id="3" name="TextBox 5">
            <a:extLst>
              <a:ext uri="{FF2B5EF4-FFF2-40B4-BE49-F238E27FC236}">
                <a16:creationId xmlns:a16="http://schemas.microsoft.com/office/drawing/2014/main" id="{F93116F5-9F5F-47A2-CBBC-28248476E45C}"/>
              </a:ext>
            </a:extLst>
          </p:cNvPr>
          <p:cNvSpPr txBox="1"/>
          <p:nvPr/>
        </p:nvSpPr>
        <p:spPr>
          <a:xfrm>
            <a:off x="515937" y="2252274"/>
            <a:ext cx="3189288" cy="2554545"/>
          </a:xfrm>
          <a:prstGeom prst="rect">
            <a:avLst/>
          </a:prstGeom>
          <a:noFill/>
          <a:ln cap="flat">
            <a:noFill/>
          </a:ln>
        </p:spPr>
        <p:txBody>
          <a:bodyPr vert="horz" wrap="square" lIns="91440" tIns="45720" rIns="91440" bIns="45720" anchor="t" anchorCtr="0" compatLnSpc="1">
            <a:spAutoFit/>
          </a:bodyPr>
          <a:lstStyle/>
          <a:p>
            <a:r>
              <a:rPr lang="en-GB" sz="2000" dirty="0">
                <a:latin typeface="Arial" panose="020B0604020202020204" pitchFamily="34" charset="0"/>
                <a:ea typeface="+mn-lt"/>
                <a:cs typeface="Arial" panose="020B0604020202020204" pitchFamily="34" charset="0"/>
              </a:rPr>
              <a:t>Once you’ve registered, you’re ready to get started. </a:t>
            </a:r>
          </a:p>
          <a:p>
            <a:endParaRPr lang="en-GB" sz="2000" dirty="0">
              <a:latin typeface="Arial" panose="020B0604020202020204" pitchFamily="34" charset="0"/>
              <a:ea typeface="+mn-lt"/>
              <a:cs typeface="Arial" panose="020B0604020202020204" pitchFamily="34" charset="0"/>
            </a:endParaRPr>
          </a:p>
          <a:p>
            <a:r>
              <a:rPr lang="en-GB" sz="2000" dirty="0">
                <a:latin typeface="Arial" panose="020B0604020202020204" pitchFamily="34" charset="0"/>
                <a:ea typeface="+mn-lt"/>
                <a:cs typeface="Arial" panose="020B0604020202020204" pitchFamily="34" charset="0"/>
              </a:rPr>
              <a:t>You’ll be asked you a few questions like where you live to allow UCAS to tailor the information you see.  </a:t>
            </a:r>
          </a:p>
        </p:txBody>
      </p:sp>
      <p:pic>
        <p:nvPicPr>
          <p:cNvPr id="4" name="Picture 3">
            <a:extLst>
              <a:ext uri="{FF2B5EF4-FFF2-40B4-BE49-F238E27FC236}">
                <a16:creationId xmlns:a16="http://schemas.microsoft.com/office/drawing/2014/main" id="{23E494F5-30C3-3F01-7918-0112DFE3F9FA}"/>
              </a:ext>
            </a:extLst>
          </p:cNvPr>
          <p:cNvPicPr>
            <a:picLocks noChangeAspect="1"/>
          </p:cNvPicPr>
          <p:nvPr/>
        </p:nvPicPr>
        <p:blipFill rotWithShape="1">
          <a:blip r:embed="rId2"/>
          <a:srcRect l="22430" t="3774" r="21827" b="7684"/>
          <a:stretch/>
        </p:blipFill>
        <p:spPr>
          <a:xfrm>
            <a:off x="4324350" y="1300122"/>
            <a:ext cx="4171950" cy="3380938"/>
          </a:xfrm>
          <a:prstGeom prst="roundRect">
            <a:avLst/>
          </a:prstGeom>
        </p:spPr>
      </p:pic>
      <p:pic>
        <p:nvPicPr>
          <p:cNvPr id="5" name="Picture 4">
            <a:extLst>
              <a:ext uri="{FF2B5EF4-FFF2-40B4-BE49-F238E27FC236}">
                <a16:creationId xmlns:a16="http://schemas.microsoft.com/office/drawing/2014/main" id="{54B4B568-AD94-0B1B-AF3D-364EB7B1374A}"/>
              </a:ext>
            </a:extLst>
          </p:cNvPr>
          <p:cNvPicPr>
            <a:picLocks noChangeAspect="1"/>
          </p:cNvPicPr>
          <p:nvPr/>
        </p:nvPicPr>
        <p:blipFill rotWithShape="1">
          <a:blip r:embed="rId3"/>
          <a:srcRect l="19982" t="8875" r="21785" b="8028"/>
          <a:stretch/>
        </p:blipFill>
        <p:spPr>
          <a:xfrm>
            <a:off x="7251013" y="2635051"/>
            <a:ext cx="4653650" cy="3506646"/>
          </a:xfrm>
          <a:prstGeom prst="roundRect">
            <a:avLst/>
          </a:prstGeom>
        </p:spPr>
      </p:pic>
      <p:sp>
        <p:nvSpPr>
          <p:cNvPr id="6" name="Footer Placeholder 4">
            <a:extLst>
              <a:ext uri="{FF2B5EF4-FFF2-40B4-BE49-F238E27FC236}">
                <a16:creationId xmlns:a16="http://schemas.microsoft.com/office/drawing/2014/main" id="{A4FAED13-9F32-545F-7D83-52A52233EF37}"/>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737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06729-201F-0D98-F53C-26F72712501A}"/>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87258DB9-FD9B-8C73-535C-302FEC77EC8D}"/>
              </a:ext>
            </a:extLst>
          </p:cNvPr>
          <p:cNvSpPr txBox="1"/>
          <p:nvPr/>
        </p:nvSpPr>
        <p:spPr>
          <a:xfrm>
            <a:off x="1189967" y="1801500"/>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Arial" panose="020B0604020202020204" pitchFamily="34"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We need you to update your preferences. </a:t>
            </a:r>
          </a:p>
          <a:p>
            <a:endParaRPr lang="en-GB"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1594D4D-0ECB-8786-48B4-0079ABC43751}"/>
              </a:ext>
            </a:extLst>
          </p:cNvPr>
          <p:cNvPicPr>
            <a:picLocks noChangeAspect="1"/>
          </p:cNvPicPr>
          <p:nvPr/>
        </p:nvPicPr>
        <p:blipFill>
          <a:blip r:embed="rId2"/>
          <a:stretch>
            <a:fillRect/>
          </a:stretch>
        </p:blipFill>
        <p:spPr>
          <a:xfrm>
            <a:off x="6720117" y="795427"/>
            <a:ext cx="4666426" cy="4904618"/>
          </a:xfrm>
          <a:prstGeom prst="roundRect">
            <a:avLst>
              <a:gd name="adj" fmla="val 5224"/>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C7D1194D-3BDD-1271-E107-D532356BA79D}"/>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176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4267-A5DA-07B1-E838-F24548EDC1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46664F-8B77-5125-08B6-BE2B2942D130}"/>
              </a:ext>
            </a:extLst>
          </p:cNvPr>
          <p:cNvPicPr>
            <a:picLocks noChangeAspect="1"/>
          </p:cNvPicPr>
          <p:nvPr/>
        </p:nvPicPr>
        <p:blipFill>
          <a:blip r:embed="rId2"/>
          <a:stretch>
            <a:fillRect/>
          </a:stretch>
        </p:blipFill>
        <p:spPr>
          <a:xfrm>
            <a:off x="5108372" y="1462232"/>
            <a:ext cx="6675120" cy="3405874"/>
          </a:xfrm>
          <a:prstGeom prst="roundRect">
            <a:avLst>
              <a:gd name="adj" fmla="val 5224"/>
            </a:avLst>
          </a:prstGeom>
          <a:ln w="6350">
            <a:solidFill>
              <a:schemeClr val="tx2">
                <a:lumMod val="40000"/>
                <a:lumOff val="60000"/>
              </a:schemeClr>
            </a:solidFill>
          </a:ln>
          <a:effectLst/>
        </p:spPr>
      </p:pic>
      <p:grpSp>
        <p:nvGrpSpPr>
          <p:cNvPr id="3" name="Group 2">
            <a:extLst>
              <a:ext uri="{FF2B5EF4-FFF2-40B4-BE49-F238E27FC236}">
                <a16:creationId xmlns:a16="http://schemas.microsoft.com/office/drawing/2014/main" id="{DFEEE140-7D7A-9729-0DA4-38F5F402EA37}"/>
              </a:ext>
            </a:extLst>
          </p:cNvPr>
          <p:cNvGrpSpPr/>
          <p:nvPr/>
        </p:nvGrpSpPr>
        <p:grpSpPr>
          <a:xfrm>
            <a:off x="408508" y="922010"/>
            <a:ext cx="3035447" cy="3046988"/>
            <a:chOff x="391892" y="770092"/>
            <a:chExt cx="2877407" cy="3046988"/>
          </a:xfrm>
        </p:grpSpPr>
        <p:sp>
          <p:nvSpPr>
            <p:cNvPr id="4" name="TextBox 5">
              <a:extLst>
                <a:ext uri="{FF2B5EF4-FFF2-40B4-BE49-F238E27FC236}">
                  <a16:creationId xmlns:a16="http://schemas.microsoft.com/office/drawing/2014/main" id="{4B3EE4C5-3A6C-578E-C7F7-2A177E4278AC}"/>
                </a:ext>
              </a:extLst>
            </p:cNvPr>
            <p:cNvSpPr txBox="1"/>
            <p:nvPr/>
          </p:nvSpPr>
          <p:spPr>
            <a:xfrm>
              <a:off x="391892" y="770092"/>
              <a:ext cx="2877407" cy="304698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cs typeface="Arial" panose="020B0604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cs typeface="Arial" panose="020B0604020202020204" pitchFamily="34" charset="0"/>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Arial" panose="020B0604020202020204" pitchFamily="34" charset="0"/>
                  <a:cs typeface="Arial" panose="020B0604020202020204" pitchFamily="34" charset="0"/>
                </a:rPr>
                <a:t>Then click </a:t>
              </a:r>
              <a:r>
                <a:rPr lang="en-GB" sz="1600" b="1" dirty="0">
                  <a:solidFill>
                    <a:srgbClr val="000000"/>
                  </a:solidFill>
                  <a:latin typeface="Arial" panose="020B0604020202020204" pitchFamily="34" charset="0"/>
                  <a:cs typeface="Arial" panose="020B0604020202020204" pitchFamily="34" charset="0"/>
                </a:rPr>
                <a:t>Accept and proceed</a:t>
              </a:r>
              <a:r>
                <a:rPr lang="en-GB" sz="1600" dirty="0">
                  <a:solidFill>
                    <a:srgbClr val="000000"/>
                  </a:solidFill>
                  <a:latin typeface="Arial" panose="020B0604020202020204" pitchFamily="34" charset="0"/>
                  <a:cs typeface="Arial" panose="020B0604020202020204" pitchFamily="34" charset="0"/>
                </a:rPr>
                <a:t>, or you can Return to application, or Return to marketing preferences.</a:t>
              </a:r>
              <a:endParaRPr lang="en-GB" sz="1600" dirty="0">
                <a:latin typeface="Arial" panose="020B0604020202020204" pitchFamily="34" charset="0"/>
                <a:cs typeface="Arial" panose="020B0604020202020204" pitchFamily="34" charset="0"/>
              </a:endParaRPr>
            </a:p>
          </p:txBody>
        </p:sp>
        <p:sp>
          <p:nvSpPr>
            <p:cNvPr id="5" name="Isosceles Triangle 4">
              <a:extLst>
                <a:ext uri="{FF2B5EF4-FFF2-40B4-BE49-F238E27FC236}">
                  <a16:creationId xmlns:a16="http://schemas.microsoft.com/office/drawing/2014/main" id="{568D776C-716E-F9FD-A19A-1E092F74C843}"/>
                </a:ext>
              </a:extLst>
            </p:cNvPr>
            <p:cNvSpPr/>
            <p:nvPr/>
          </p:nvSpPr>
          <p:spPr>
            <a:xfrm rot="10800000">
              <a:off x="1484145" y="2356852"/>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Footer Placeholder 4">
            <a:extLst>
              <a:ext uri="{FF2B5EF4-FFF2-40B4-BE49-F238E27FC236}">
                <a16:creationId xmlns:a16="http://schemas.microsoft.com/office/drawing/2014/main" id="{F61CA596-6058-EB2E-2E66-33EDA3EAC5FF}"/>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300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dirty="0">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11457517" y="6405034"/>
            <a:ext cx="734483" cy="302684"/>
          </a:xfrm>
          <a:prstGeom prst="rect">
            <a:avLst/>
          </a:prstGeom>
        </p:spPr>
        <p:txBody>
          <a:bodyPr vert="horz" lIns="121920" tIns="60960" rIns="121920" bIns="60960" rtlCol="0" anchor="ctr"/>
          <a:lstStyle>
            <a:defPPr>
              <a:defRPr lang="en-US"/>
            </a:defPPr>
            <a:lvl1pPr marL="0" algn="l"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sp>
        <p:nvSpPr>
          <p:cNvPr id="2" name="Footer Placeholder 4">
            <a:extLst>
              <a:ext uri="{FF2B5EF4-FFF2-40B4-BE49-F238E27FC236}">
                <a16:creationId xmlns:a16="http://schemas.microsoft.com/office/drawing/2014/main" id="{4AA9ED19-B3F0-5785-F940-0755084C3530}"/>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1357-4154-081F-0F71-F54654944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A789CB-106E-80BE-9067-C0F3F5B22E94}"/>
              </a:ext>
            </a:extLst>
          </p:cNvPr>
          <p:cNvSpPr txBox="1"/>
          <p:nvPr/>
        </p:nvSpPr>
        <p:spPr>
          <a:xfrm>
            <a:off x="782994" y="2598003"/>
            <a:ext cx="3524086" cy="830997"/>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Arial" panose="020B0604020202020204" pitchFamily="34" charset="0"/>
                <a:cs typeface="Arial" panose="020B0604020202020204" pitchFamily="34" charset="0"/>
              </a:rPr>
              <a:t>If your school or college pay for your application you won't need to enter any card details.</a:t>
            </a:r>
            <a:endParaRPr lang="en-GB" sz="16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C056FF0-25C9-95B0-B341-54C8EA188BEA}"/>
              </a:ext>
            </a:extLst>
          </p:cNvPr>
          <p:cNvGrpSpPr/>
          <p:nvPr/>
        </p:nvGrpSpPr>
        <p:grpSpPr>
          <a:xfrm>
            <a:off x="5127477" y="1572426"/>
            <a:ext cx="6552684" cy="3013828"/>
            <a:chOff x="2755827" y="1114698"/>
            <a:chExt cx="5997592" cy="2630324"/>
          </a:xfrm>
        </p:grpSpPr>
        <p:pic>
          <p:nvPicPr>
            <p:cNvPr id="4" name="Picture 3">
              <a:extLst>
                <a:ext uri="{FF2B5EF4-FFF2-40B4-BE49-F238E27FC236}">
                  <a16:creationId xmlns:a16="http://schemas.microsoft.com/office/drawing/2014/main" id="{19B90D7E-8F3C-2B2C-EBB4-CFCA358B0E33}"/>
                </a:ext>
              </a:extLst>
            </p:cNvPr>
            <p:cNvPicPr>
              <a:picLocks noChangeAspect="1"/>
            </p:cNvPicPr>
            <p:nvPr/>
          </p:nvPicPr>
          <p:blipFill>
            <a:blip r:embed="rId2"/>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5" name="Rectangle 4">
              <a:extLst>
                <a:ext uri="{FF2B5EF4-FFF2-40B4-BE49-F238E27FC236}">
                  <a16:creationId xmlns:a16="http://schemas.microsoft.com/office/drawing/2014/main" id="{C9A56CA4-E4DA-169A-279E-A4455E60AF56}"/>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Footer Placeholder 4">
            <a:extLst>
              <a:ext uri="{FF2B5EF4-FFF2-40B4-BE49-F238E27FC236}">
                <a16:creationId xmlns:a16="http://schemas.microsoft.com/office/drawing/2014/main" id="{165BD31A-D446-2EFE-6EC4-BB488823B6F1}"/>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115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60014-C467-F1E5-8732-730C084A8538}"/>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7DACB49C-C81D-0FF2-8085-0309FC83143F}"/>
              </a:ext>
            </a:extLst>
          </p:cNvPr>
          <p:cNvSpPr txBox="1"/>
          <p:nvPr/>
        </p:nvSpPr>
        <p:spPr>
          <a:xfrm>
            <a:off x="1056944" y="2373958"/>
            <a:ext cx="2320766" cy="132343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If you need to pay by card you will see this, click </a:t>
            </a:r>
            <a:r>
              <a:rPr lang="en-GB" sz="1600" b="1" i="0" u="none" strike="noStrike" kern="1200" cap="none" spc="0" baseline="0" dirty="0">
                <a:solidFill>
                  <a:srgbClr val="000000"/>
                </a:solidFill>
                <a:uFillTx/>
                <a:latin typeface="Arial" panose="020B0604020202020204" pitchFamily="34" charset="0"/>
                <a:cs typeface="Arial" panose="020B0604020202020204" pitchFamily="34" charset="0"/>
              </a:rPr>
              <a:t>Pay now </a:t>
            </a: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and you will be asked to enter your card details. </a:t>
            </a:r>
          </a:p>
        </p:txBody>
      </p:sp>
      <p:grpSp>
        <p:nvGrpSpPr>
          <p:cNvPr id="3" name="Group 2">
            <a:extLst>
              <a:ext uri="{FF2B5EF4-FFF2-40B4-BE49-F238E27FC236}">
                <a16:creationId xmlns:a16="http://schemas.microsoft.com/office/drawing/2014/main" id="{6379D68E-CB7F-4199-853B-923F66793327}"/>
              </a:ext>
            </a:extLst>
          </p:cNvPr>
          <p:cNvGrpSpPr/>
          <p:nvPr/>
        </p:nvGrpSpPr>
        <p:grpSpPr>
          <a:xfrm>
            <a:off x="4862558" y="1110953"/>
            <a:ext cx="6026620" cy="4118006"/>
            <a:chOff x="2999634" y="794771"/>
            <a:chExt cx="5069373" cy="3553958"/>
          </a:xfrm>
        </p:grpSpPr>
        <p:pic>
          <p:nvPicPr>
            <p:cNvPr id="4" name="Picture 3">
              <a:extLst>
                <a:ext uri="{FF2B5EF4-FFF2-40B4-BE49-F238E27FC236}">
                  <a16:creationId xmlns:a16="http://schemas.microsoft.com/office/drawing/2014/main" id="{5B30FE26-63DE-82C3-D169-1133979FCE27}"/>
                </a:ext>
              </a:extLst>
            </p:cNvPr>
            <p:cNvPicPr/>
            <p:nvPr/>
          </p:nvPicPr>
          <p:blipFill>
            <a:blip r:embed="rId2"/>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5" name="TextBox 4">
              <a:extLst>
                <a:ext uri="{FF2B5EF4-FFF2-40B4-BE49-F238E27FC236}">
                  <a16:creationId xmlns:a16="http://schemas.microsoft.com/office/drawing/2014/main" id="{7FCF2304-1C1C-89F5-046D-B4A11FB0D165}"/>
                </a:ext>
              </a:extLst>
            </p:cNvPr>
            <p:cNvSpPr txBox="1"/>
            <p:nvPr/>
          </p:nvSpPr>
          <p:spPr>
            <a:xfrm>
              <a:off x="4548145" y="3099191"/>
              <a:ext cx="574255" cy="15937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b="1" dirty="0">
                  <a:latin typeface="+mj-lt"/>
                </a:rPr>
                <a:t>£28.50</a:t>
              </a:r>
            </a:p>
          </p:txBody>
        </p:sp>
      </p:grpSp>
      <p:sp>
        <p:nvSpPr>
          <p:cNvPr id="6" name="Footer Placeholder 4">
            <a:extLst>
              <a:ext uri="{FF2B5EF4-FFF2-40B4-BE49-F238E27FC236}">
                <a16:creationId xmlns:a16="http://schemas.microsoft.com/office/drawing/2014/main" id="{D367F5B5-11F8-7D41-D0FF-166BB5E54540}"/>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444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580D4-E059-FAFE-C784-4C5DB23F0B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DA550F-A540-559A-9666-181744329BCD}"/>
              </a:ext>
            </a:extLst>
          </p:cNvPr>
          <p:cNvSpPr txBox="1"/>
          <p:nvPr/>
        </p:nvSpPr>
        <p:spPr>
          <a:xfrm>
            <a:off x="955905" y="1889171"/>
            <a:ext cx="3299901"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Arial" panose="020B0604020202020204" pitchFamily="34" charset="0"/>
                <a:cs typeface="Arial" panose="020B0604020202020204" pitchFamily="34" charset="0"/>
              </a:rPr>
              <a:t>When you've paid and submitted your application, it will go to your school/college to check. </a:t>
            </a:r>
          </a:p>
          <a:p>
            <a:endParaRPr lang="en-GB" sz="1600" dirty="0">
              <a:solidFill>
                <a:srgbClr val="000000"/>
              </a:solidFill>
              <a:latin typeface="Arial" panose="020B0604020202020204" pitchFamily="34"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They will submit the application to UCAS.</a:t>
            </a:r>
          </a:p>
          <a:p>
            <a:endParaRPr lang="en-GB" sz="1600" dirty="0">
              <a:solidFill>
                <a:srgbClr val="000000"/>
              </a:solidFill>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If you log in after you’ve submitted your application, you’ll see a read only version of it.</a:t>
            </a:r>
            <a:endParaRPr lang="en-GB"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BDD38C9-E043-67AA-1E32-15EFDA7FD952}"/>
              </a:ext>
            </a:extLst>
          </p:cNvPr>
          <p:cNvPicPr>
            <a:picLocks noChangeAspect="1"/>
          </p:cNvPicPr>
          <p:nvPr/>
        </p:nvPicPr>
        <p:blipFill rotWithShape="1">
          <a:blip r:embed="rId2"/>
          <a:srcRect t="12708" r="1387" b="1464"/>
          <a:stretch/>
        </p:blipFill>
        <p:spPr>
          <a:xfrm>
            <a:off x="5742182" y="1808634"/>
            <a:ext cx="5697955" cy="2561896"/>
          </a:xfrm>
          <a:prstGeom prst="roundRect">
            <a:avLst>
              <a:gd name="adj" fmla="val 5224"/>
            </a:avLst>
          </a:prstGeom>
          <a:ln w="6350">
            <a:solidFill>
              <a:schemeClr val="tx2">
                <a:lumMod val="40000"/>
                <a:lumOff val="60000"/>
              </a:schemeClr>
            </a:solidFill>
          </a:ln>
          <a:effectLst/>
        </p:spPr>
      </p:pic>
      <p:sp>
        <p:nvSpPr>
          <p:cNvPr id="4" name="Footer Placeholder 4">
            <a:extLst>
              <a:ext uri="{FF2B5EF4-FFF2-40B4-BE49-F238E27FC236}">
                <a16:creationId xmlns:a16="http://schemas.microsoft.com/office/drawing/2014/main" id="{EB3C3389-116F-3F13-B4E3-391926230BBC}"/>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547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dirty="0">
                <a:latin typeface="Roboto "/>
              </a:rPr>
              <a:t>Tracking your application.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11457517" y="6405034"/>
            <a:ext cx="734483" cy="302684"/>
          </a:xfrm>
        </p:spPr>
        <p:txBody>
          <a:bodyPr/>
          <a:lstStyle/>
          <a:p>
            <a:r>
              <a:rPr lang="en-US"/>
              <a:t>|   </a:t>
            </a:r>
            <a:fld id="{D7A593A7-184A-6D43-8A36-702213271FF9}" type="slidenum">
              <a:rPr lang="en-US" smtClean="0"/>
              <a:pPr/>
              <a:t>76</a:t>
            </a:fld>
            <a:endParaRPr lang="en-US"/>
          </a:p>
        </p:txBody>
      </p:sp>
      <p:sp>
        <p:nvSpPr>
          <p:cNvPr id="2" name="Footer Placeholder 4">
            <a:extLst>
              <a:ext uri="{FF2B5EF4-FFF2-40B4-BE49-F238E27FC236}">
                <a16:creationId xmlns:a16="http://schemas.microsoft.com/office/drawing/2014/main" id="{5F3CD4CC-B473-11DC-4AC7-9F9D179195AB}"/>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latin typeface="Arial" panose="020B0604020202020204" pitchFamily="34" charset="0"/>
                <a:cs typeface="Arial" panose="020B0604020202020204" pitchFamily="34" charset="0"/>
              </a:rPr>
              <a:t>E: careers.team@moulton.ac.uk    T: 01604 491131 Ext: 2017</a:t>
            </a:r>
            <a:endParaRPr lang="en-US"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FEBEE-89F7-4015-23AC-CF70560278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452D16-EA67-A78C-8A39-F73E29BE084B}"/>
              </a:ext>
            </a:extLst>
          </p:cNvPr>
          <p:cNvSpPr txBox="1"/>
          <p:nvPr/>
        </p:nvSpPr>
        <p:spPr>
          <a:xfrm>
            <a:off x="278791" y="822260"/>
            <a:ext cx="8569325"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The banner at the top of your UCAS Hub will update as the status of your application changes. Click on it to go to your application. </a:t>
            </a:r>
          </a:p>
        </p:txBody>
      </p:sp>
      <p:grpSp>
        <p:nvGrpSpPr>
          <p:cNvPr id="3" name="Group 2">
            <a:extLst>
              <a:ext uri="{FF2B5EF4-FFF2-40B4-BE49-F238E27FC236}">
                <a16:creationId xmlns:a16="http://schemas.microsoft.com/office/drawing/2014/main" id="{A26364B1-65B7-2881-8AFE-AA94192F07B2}"/>
              </a:ext>
            </a:extLst>
          </p:cNvPr>
          <p:cNvGrpSpPr/>
          <p:nvPr/>
        </p:nvGrpSpPr>
        <p:grpSpPr>
          <a:xfrm>
            <a:off x="1358782" y="1692067"/>
            <a:ext cx="9349098" cy="3738100"/>
            <a:chOff x="221261" y="1267544"/>
            <a:chExt cx="8701477" cy="3271094"/>
          </a:xfrm>
        </p:grpSpPr>
        <p:grpSp>
          <p:nvGrpSpPr>
            <p:cNvPr id="4" name="Group 3">
              <a:extLst>
                <a:ext uri="{FF2B5EF4-FFF2-40B4-BE49-F238E27FC236}">
                  <a16:creationId xmlns:a16="http://schemas.microsoft.com/office/drawing/2014/main" id="{EDC02168-42B1-4031-517B-F282E9D01976}"/>
                </a:ext>
              </a:extLst>
            </p:cNvPr>
            <p:cNvGrpSpPr/>
            <p:nvPr/>
          </p:nvGrpSpPr>
          <p:grpSpPr>
            <a:xfrm>
              <a:off x="221261" y="1267544"/>
              <a:ext cx="8701477" cy="1894921"/>
              <a:chOff x="259986" y="1118433"/>
              <a:chExt cx="8701477" cy="1894921"/>
            </a:xfrm>
          </p:grpSpPr>
          <p:pic>
            <p:nvPicPr>
              <p:cNvPr id="11" name="Picture 10">
                <a:extLst>
                  <a:ext uri="{FF2B5EF4-FFF2-40B4-BE49-F238E27FC236}">
                    <a16:creationId xmlns:a16="http://schemas.microsoft.com/office/drawing/2014/main" id="{BA033242-80EB-FD29-0649-3B21024E1FA6}"/>
                  </a:ext>
                </a:extLst>
              </p:cNvPr>
              <p:cNvPicPr/>
              <p:nvPr/>
            </p:nvPicPr>
            <p:blipFill rotWithShape="1">
              <a:blip r:embed="rId2"/>
              <a:srcRect l="3217" t="7898" r="28690" b="8041"/>
              <a:stretch/>
            </p:blipFill>
            <p:spPr>
              <a:xfrm>
                <a:off x="259986" y="1118433"/>
                <a:ext cx="4210823" cy="808614"/>
              </a:xfrm>
              <a:prstGeom prst="rect">
                <a:avLst/>
              </a:prstGeom>
            </p:spPr>
          </p:pic>
          <p:pic>
            <p:nvPicPr>
              <p:cNvPr id="12" name="Picture 11">
                <a:extLst>
                  <a:ext uri="{FF2B5EF4-FFF2-40B4-BE49-F238E27FC236}">
                    <a16:creationId xmlns:a16="http://schemas.microsoft.com/office/drawing/2014/main" id="{77DCF72D-7189-C192-16F0-2CB4C6A641FB}"/>
                  </a:ext>
                </a:extLst>
              </p:cNvPr>
              <p:cNvPicPr/>
              <p:nvPr/>
            </p:nvPicPr>
            <p:blipFill rotWithShape="1">
              <a:blip r:embed="rId3"/>
              <a:srcRect l="2733" r="8178"/>
              <a:stretch/>
            </p:blipFill>
            <p:spPr>
              <a:xfrm>
                <a:off x="4452875" y="1131548"/>
                <a:ext cx="4483101" cy="918614"/>
              </a:xfrm>
              <a:prstGeom prst="rect">
                <a:avLst/>
              </a:prstGeom>
            </p:spPr>
          </p:pic>
          <p:pic>
            <p:nvPicPr>
              <p:cNvPr id="13" name="Picture 12">
                <a:extLst>
                  <a:ext uri="{FF2B5EF4-FFF2-40B4-BE49-F238E27FC236}">
                    <a16:creationId xmlns:a16="http://schemas.microsoft.com/office/drawing/2014/main" id="{E3D37EBA-AA01-DC43-50FB-837427AE4F6D}"/>
                  </a:ext>
                </a:extLst>
              </p:cNvPr>
              <p:cNvPicPr/>
              <p:nvPr/>
            </p:nvPicPr>
            <p:blipFill rotWithShape="1">
              <a:blip r:embed="rId4"/>
              <a:srcRect l="3339"/>
              <a:stretch/>
            </p:blipFill>
            <p:spPr>
              <a:xfrm>
                <a:off x="259986" y="2097108"/>
                <a:ext cx="3910710" cy="886438"/>
              </a:xfrm>
              <a:prstGeom prst="rect">
                <a:avLst/>
              </a:prstGeom>
            </p:spPr>
          </p:pic>
          <p:pic>
            <p:nvPicPr>
              <p:cNvPr id="14" name="Picture 13">
                <a:extLst>
                  <a:ext uri="{FF2B5EF4-FFF2-40B4-BE49-F238E27FC236}">
                    <a16:creationId xmlns:a16="http://schemas.microsoft.com/office/drawing/2014/main" id="{517B3026-86DD-1F35-F851-BE769052241C}"/>
                  </a:ext>
                </a:extLst>
              </p:cNvPr>
              <p:cNvPicPr/>
              <p:nvPr/>
            </p:nvPicPr>
            <p:blipFill rotWithShape="1">
              <a:blip r:embed="rId5"/>
              <a:srcRect l="1723" t="12556" r="10728" b="12016"/>
              <a:stretch/>
            </p:blipFill>
            <p:spPr>
              <a:xfrm>
                <a:off x="4394945" y="2251756"/>
                <a:ext cx="4566518" cy="761598"/>
              </a:xfrm>
              <a:prstGeom prst="rect">
                <a:avLst/>
              </a:prstGeom>
            </p:spPr>
          </p:pic>
        </p:grpSp>
        <p:pic>
          <p:nvPicPr>
            <p:cNvPr id="5" name="Picture 4">
              <a:extLst>
                <a:ext uri="{FF2B5EF4-FFF2-40B4-BE49-F238E27FC236}">
                  <a16:creationId xmlns:a16="http://schemas.microsoft.com/office/drawing/2014/main" id="{9D3F4A13-F8FA-64DD-0681-9A0AA8301387}"/>
                </a:ext>
              </a:extLst>
            </p:cNvPr>
            <p:cNvPicPr/>
            <p:nvPr/>
          </p:nvPicPr>
          <p:blipFill rotWithShape="1">
            <a:blip r:embed="rId6"/>
            <a:srcRect l="2023" t="13159" r="5216" b="17463"/>
            <a:stretch/>
          </p:blipFill>
          <p:spPr>
            <a:xfrm>
              <a:off x="1203319" y="3840583"/>
              <a:ext cx="6421661" cy="698055"/>
            </a:xfrm>
            <a:prstGeom prst="rect">
              <a:avLst/>
            </a:prstGeom>
          </p:spPr>
        </p:pic>
        <p:sp>
          <p:nvSpPr>
            <p:cNvPr id="6" name="Rectangle 5">
              <a:extLst>
                <a:ext uri="{FF2B5EF4-FFF2-40B4-BE49-F238E27FC236}">
                  <a16:creationId xmlns:a16="http://schemas.microsoft.com/office/drawing/2014/main" id="{7CE7E55D-5BFF-AC0C-4786-F6C0BB9E36A6}"/>
                </a:ext>
              </a:extLst>
            </p:cNvPr>
            <p:cNvSpPr/>
            <p:nvPr/>
          </p:nvSpPr>
          <p:spPr>
            <a:xfrm>
              <a:off x="1052423"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E85CC5A-8AC4-0355-955F-5E69965CC54A}"/>
                </a:ext>
              </a:extLst>
            </p:cNvPr>
            <p:cNvSpPr/>
            <p:nvPr/>
          </p:nvSpPr>
          <p:spPr>
            <a:xfrm>
              <a:off x="1203319" y="232613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5470DF3-4D30-29D0-F127-349FFD95095F}"/>
                </a:ext>
              </a:extLst>
            </p:cNvPr>
            <p:cNvSpPr/>
            <p:nvPr/>
          </p:nvSpPr>
          <p:spPr>
            <a:xfrm>
              <a:off x="5301694"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546B55-5CCB-BE07-8D8B-00453C4D874E}"/>
                </a:ext>
              </a:extLst>
            </p:cNvPr>
            <p:cNvSpPr/>
            <p:nvPr/>
          </p:nvSpPr>
          <p:spPr>
            <a:xfrm>
              <a:off x="5276506" y="2438635"/>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6ECB088-FD86-7BA8-3EEA-9CD8DF325F43}"/>
                </a:ext>
              </a:extLst>
            </p:cNvPr>
            <p:cNvSpPr/>
            <p:nvPr/>
          </p:nvSpPr>
          <p:spPr>
            <a:xfrm>
              <a:off x="2193869" y="384920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ooter Placeholder 4">
            <a:extLst>
              <a:ext uri="{FF2B5EF4-FFF2-40B4-BE49-F238E27FC236}">
                <a16:creationId xmlns:a16="http://schemas.microsoft.com/office/drawing/2014/main" id="{0FF794F9-9C77-7B6D-AE02-D0B8050F0884}"/>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2234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420D-E9BC-2A4E-1ADD-A0C6E43C1ABA}"/>
            </a:ext>
          </a:extLst>
        </p:cNvPr>
        <p:cNvGrpSpPr/>
        <p:nvPr/>
      </p:nvGrpSpPr>
      <p:grpSpPr>
        <a:xfrm>
          <a:off x="0" y="0"/>
          <a:ext cx="0" cy="0"/>
          <a:chOff x="0" y="0"/>
          <a:chExt cx="0" cy="0"/>
        </a:xfrm>
      </p:grpSpPr>
      <p:sp>
        <p:nvSpPr>
          <p:cNvPr id="2" name="Content Placeholder 5">
            <a:extLst>
              <a:ext uri="{FF2B5EF4-FFF2-40B4-BE49-F238E27FC236}">
                <a16:creationId xmlns:a16="http://schemas.microsoft.com/office/drawing/2014/main" id="{EA76D16E-195B-EA8A-65EC-85A0377F4226}"/>
              </a:ext>
            </a:extLst>
          </p:cNvPr>
          <p:cNvSpPr txBox="1">
            <a:spLocks/>
          </p:cNvSpPr>
          <p:nvPr/>
        </p:nvSpPr>
        <p:spPr>
          <a:xfrm>
            <a:off x="445853" y="1007621"/>
            <a:ext cx="2657767" cy="3923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latin typeface="Arial" panose="020B0604020202020204" pitchFamily="34" charset="0"/>
                <a:cs typeface="Arial" panose="020B0604020202020204" pitchFamily="34" charset="0"/>
              </a:rPr>
              <a:t>You’ll be taken to your application status, which displays all of the key information relevant to your application.</a:t>
            </a:r>
          </a:p>
          <a:p>
            <a:pPr marL="0" indent="0">
              <a:buFont typeface="Arial" panose="020B0604020202020204" pitchFamily="34" charset="0"/>
              <a:buNone/>
            </a:pPr>
            <a:r>
              <a:rPr lang="en-GB" sz="1600" dirty="0">
                <a:latin typeface="Arial" panose="020B0604020202020204" pitchFamily="34" charset="0"/>
                <a:cs typeface="Arial" panose="020B0604020202020204" pitchFamily="34" charset="0"/>
              </a:rPr>
              <a:t>It will update to reflect your status and clearly state any actions you need to take.</a:t>
            </a:r>
            <a:endParaRPr lang="en-GB"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600" b="1" dirty="0">
                <a:latin typeface="Arial" panose="020B0604020202020204" pitchFamily="34" charset="0"/>
                <a:cs typeface="Arial" panose="020B0604020202020204" pitchFamily="34" charset="0"/>
              </a:rPr>
              <a:t>Particularly when you will need to reply to any offers.</a:t>
            </a:r>
            <a:endParaRPr lang="en-GB" sz="1600" dirty="0">
              <a:latin typeface="Arial" panose="020B0604020202020204" pitchFamily="34" charset="0"/>
              <a:cs typeface="Arial" panose="020B0604020202020204"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9D6123A2-A1DB-205C-83A0-27D51063130D}"/>
              </a:ext>
            </a:extLst>
          </p:cNvPr>
          <p:cNvPicPr/>
          <p:nvPr/>
        </p:nvPicPr>
        <p:blipFill rotWithShape="1">
          <a:blip r:embed="rId2"/>
          <a:srcRect l="2863" t="46725" r="3150" b="8145"/>
          <a:stretch/>
        </p:blipFill>
        <p:spPr>
          <a:xfrm>
            <a:off x="5535762" y="2771450"/>
            <a:ext cx="5637294" cy="1315100"/>
          </a:xfrm>
          <a:prstGeom prst="roundRect">
            <a:avLst>
              <a:gd name="adj" fmla="val 11160"/>
            </a:avLst>
          </a:prstGeom>
          <a:ln w="6350">
            <a:solidFill>
              <a:schemeClr val="tx2">
                <a:lumMod val="40000"/>
                <a:lumOff val="60000"/>
              </a:schemeClr>
            </a:solidFill>
          </a:ln>
          <a:effectLst/>
        </p:spPr>
      </p:pic>
      <p:pic>
        <p:nvPicPr>
          <p:cNvPr id="4" name="Picture 3" descr="Graphical user interface, application&#10;&#10;Description automatically generated">
            <a:extLst>
              <a:ext uri="{FF2B5EF4-FFF2-40B4-BE49-F238E27FC236}">
                <a16:creationId xmlns:a16="http://schemas.microsoft.com/office/drawing/2014/main" id="{8C04EC33-789A-26DC-E4D5-1BB66B4E1083}"/>
              </a:ext>
            </a:extLst>
          </p:cNvPr>
          <p:cNvPicPr/>
          <p:nvPr/>
        </p:nvPicPr>
        <p:blipFill rotWithShape="1">
          <a:blip r:embed="rId3"/>
          <a:srcRect l="1328" t="8775" r="1816" b="14532"/>
          <a:stretch/>
        </p:blipFill>
        <p:spPr>
          <a:xfrm>
            <a:off x="5598146" y="1313521"/>
            <a:ext cx="5512526" cy="1341250"/>
          </a:xfrm>
          <a:prstGeom prst="roundRect">
            <a:avLst>
              <a:gd name="adj" fmla="val 11160"/>
            </a:avLst>
          </a:prstGeom>
          <a:ln w="6350">
            <a:solidFill>
              <a:schemeClr val="tx2">
                <a:lumMod val="40000"/>
                <a:lumOff val="60000"/>
              </a:schemeClr>
            </a:solidFill>
          </a:ln>
          <a:effectLst/>
        </p:spPr>
      </p:pic>
      <p:pic>
        <p:nvPicPr>
          <p:cNvPr id="5" name="Picture 4">
            <a:extLst>
              <a:ext uri="{FF2B5EF4-FFF2-40B4-BE49-F238E27FC236}">
                <a16:creationId xmlns:a16="http://schemas.microsoft.com/office/drawing/2014/main" id="{F9135223-1AE7-42B2-C486-4159AF66E3F6}"/>
              </a:ext>
            </a:extLst>
          </p:cNvPr>
          <p:cNvPicPr/>
          <p:nvPr/>
        </p:nvPicPr>
        <p:blipFill rotWithShape="1">
          <a:blip r:embed="rId4"/>
          <a:srcRect l="2165" t="47596" r="3279" b="7446"/>
          <a:stretch/>
        </p:blipFill>
        <p:spPr>
          <a:xfrm>
            <a:off x="5401756" y="4207617"/>
            <a:ext cx="5905306" cy="1538756"/>
          </a:xfrm>
          <a:prstGeom prst="roundRect">
            <a:avLst>
              <a:gd name="adj" fmla="val 11160"/>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6BA1F1C8-9130-D58B-DDD7-103C0008CF08}"/>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268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9F8F-73D9-4ED5-2973-E70C58D994B5}"/>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453A9550-C05C-6FAC-C46D-02051C83A4D9}"/>
              </a:ext>
            </a:extLst>
          </p:cNvPr>
          <p:cNvSpPr txBox="1">
            <a:spLocks/>
          </p:cNvSpPr>
          <p:nvPr/>
        </p:nvSpPr>
        <p:spPr>
          <a:xfrm>
            <a:off x="522707" y="1276103"/>
            <a:ext cx="3175343" cy="2877608"/>
          </a:xfrm>
          <a:prstGeom prst="rect">
            <a:avLst/>
          </a:prstGeom>
          <a:ln>
            <a:noFill/>
          </a:ln>
        </p:spPr>
        <p:txBody>
          <a:bodyPr vert="horz" lIns="0" tIns="0" rIns="0" bIns="0" rtlCol="0">
            <a:normAutofit lnSpcReduction="1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latin typeface="Arial" panose="020B0604020202020204" pitchFamily="34" charset="0"/>
                <a:ea typeface="+mn-ea"/>
                <a:cs typeface="Arial" panose="020B0604020202020204" pitchFamily="34" charset="0"/>
              </a:rPr>
              <a:t>It’s really important your contact details are kept up to date. </a:t>
            </a:r>
          </a:p>
          <a:p>
            <a:pPr marL="0" indent="0">
              <a:buFont typeface="Wingdings" pitchFamily="2" charset="2"/>
              <a:buNone/>
            </a:pPr>
            <a:r>
              <a:rPr lang="en-GB" sz="1600" dirty="0">
                <a:latin typeface="Arial" panose="020B0604020202020204" pitchFamily="34" charset="0"/>
                <a:ea typeface="+mn-ea"/>
                <a:cs typeface="Arial" panose="020B0604020202020204" pitchFamily="34" charset="0"/>
              </a:rPr>
              <a:t>We recommend using a personal email address, rather than a school/college one, so that you have access to it throughout your application journey. </a:t>
            </a:r>
          </a:p>
          <a:p>
            <a:pPr marL="0" indent="0">
              <a:buFont typeface="Wingdings" pitchFamily="2" charset="2"/>
              <a:buNone/>
            </a:pPr>
            <a:r>
              <a:rPr lang="en-GB" sz="1600" dirty="0">
                <a:latin typeface="Arial" panose="020B0604020202020204" pitchFamily="34" charset="0"/>
                <a:ea typeface="+mn-ea"/>
                <a:cs typeface="Arial" panose="020B0604020202020204" pitchFamily="34" charset="0"/>
              </a:rPr>
              <a:t>To update your email address, go to ‘Edit your account’ from drop-down, where you can change your email. </a:t>
            </a:r>
            <a:br>
              <a:rPr lang="en-GB" sz="1800" dirty="0">
                <a:effectLst/>
                <a:latin typeface="Arial" panose="020B0604020202020204" pitchFamily="34" charset="0"/>
                <a:ea typeface="Calibri" panose="020F0502020204030204" pitchFamily="34" charset="0"/>
                <a:cs typeface="Arial" panose="020B0604020202020204" pitchFamily="34" charset="0"/>
              </a:rPr>
            </a:br>
            <a:endParaRPr lang="en-GB" sz="1600" b="1" dirty="0">
              <a:solidFill>
                <a:srgbClr val="313537"/>
              </a:solidFill>
              <a:latin typeface="Arial" panose="020B0604020202020204" pitchFamily="34" charset="0"/>
              <a:cs typeface="Arial" panose="020B0604020202020204" pitchFamily="34" charset="0"/>
            </a:endParaRPr>
          </a:p>
          <a:p>
            <a:pPr marL="0" indent="0">
              <a:buFont typeface="Wingdings" pitchFamily="2" charset="2"/>
              <a:buNone/>
            </a:pPr>
            <a:endParaRPr lang="en-GB"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88A5D99-9F0C-64FC-E2EB-3EC64A9C551F}"/>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64E34EA9-4DC2-827F-5DF4-4E89269B841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4429" y="3025211"/>
            <a:ext cx="4388030" cy="2849208"/>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353C803-A98B-39C7-0AFB-094DE4E06B54}"/>
              </a:ext>
            </a:extLst>
          </p:cNvPr>
          <p:cNvPicPr/>
          <p:nvPr/>
        </p:nvPicPr>
        <p:blipFill>
          <a:blip r:embed="rId3"/>
          <a:stretch>
            <a:fillRect/>
          </a:stretch>
        </p:blipFill>
        <p:spPr>
          <a:xfrm>
            <a:off x="5400942" y="905854"/>
            <a:ext cx="2626858" cy="3357208"/>
          </a:xfrm>
          <a:prstGeom prst="roundRect">
            <a:avLst>
              <a:gd name="adj" fmla="val 11492"/>
            </a:avLst>
          </a:prstGeom>
        </p:spPr>
      </p:pic>
    </p:spTree>
    <p:extLst>
      <p:ext uri="{BB962C8B-B14F-4D97-AF65-F5344CB8AC3E}">
        <p14:creationId xmlns:p14="http://schemas.microsoft.com/office/powerpoint/2010/main" val="180453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7AFE-FB93-1C91-A2E4-2C0CBF5D382A}"/>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B816759E-2550-F546-E4D0-8F8FE9CD91D4}"/>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sp>
        <p:nvSpPr>
          <p:cNvPr id="3" name="TextBox 5">
            <a:extLst>
              <a:ext uri="{FF2B5EF4-FFF2-40B4-BE49-F238E27FC236}">
                <a16:creationId xmlns:a16="http://schemas.microsoft.com/office/drawing/2014/main" id="{9FDEDCB8-A043-7646-1138-8F2D15FF16A9}"/>
              </a:ext>
            </a:extLst>
          </p:cNvPr>
          <p:cNvSpPr txBox="1"/>
          <p:nvPr/>
        </p:nvSpPr>
        <p:spPr>
          <a:xfrm>
            <a:off x="745824" y="2263738"/>
            <a:ext cx="4715177" cy="2862322"/>
          </a:xfrm>
          <a:prstGeom prst="rect">
            <a:avLst/>
          </a:prstGeom>
          <a:noFill/>
          <a:ln cap="flat">
            <a:noFill/>
          </a:ln>
        </p:spPr>
        <p:txBody>
          <a:bodyPr vert="horz" wrap="square" lIns="91440" tIns="45720" rIns="91440" bIns="45720" anchor="t" anchorCtr="0" compatLnSpc="1">
            <a:spAutoFit/>
          </a:bodyPr>
          <a:lstStyle/>
          <a:p>
            <a:r>
              <a:rPr lang="en-GB" dirty="0">
                <a:latin typeface="Arial" panose="020B0604020202020204" pitchFamily="34" charset="0"/>
                <a:ea typeface="+mn-lt"/>
                <a:cs typeface="Arial" panose="020B0604020202020204" pitchFamily="34" charset="0"/>
              </a:rPr>
              <a:t>You’ll be asked a few questions about yourself. </a:t>
            </a: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ea typeface="+mn-lt"/>
                <a:cs typeface="Arial" panose="020B0604020202020204" pitchFamily="34" charset="0"/>
              </a:rPr>
              <a:t>You will need to select </a:t>
            </a:r>
            <a:r>
              <a:rPr lang="en-GB" b="1" dirty="0">
                <a:latin typeface="Arial" panose="020B0604020202020204" pitchFamily="34" charset="0"/>
                <a:ea typeface="+mn-lt"/>
                <a:cs typeface="Arial" panose="020B0604020202020204" pitchFamily="34" charset="0"/>
              </a:rPr>
              <a:t>Undergraduate</a:t>
            </a: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ea typeface="+mn-lt"/>
                <a:cs typeface="Arial" panose="020B0604020202020204" pitchFamily="34" charset="0"/>
              </a:rPr>
              <a:t>You can choose to get information on apprenticeships, conservatoires, finding a job or gap year’s too.</a:t>
            </a:r>
          </a:p>
          <a:p>
            <a:endParaRPr lang="en-GB" dirty="0">
              <a:latin typeface="Arial" panose="020B0604020202020204" pitchFamily="34" charset="0"/>
              <a:ea typeface="+mn-lt"/>
              <a:cs typeface="Arial" panose="020B0604020202020204" pitchFamily="34" charset="0"/>
            </a:endParaRPr>
          </a:p>
          <a:p>
            <a:endParaRPr lang="en-GB" dirty="0">
              <a:latin typeface="Arial" panose="020B0604020202020204" pitchFamily="34" charset="0"/>
              <a:ea typeface="+mn-lt"/>
              <a:cs typeface="Arial" panose="020B0604020202020204" pitchFamily="34" charset="0"/>
            </a:endParaRPr>
          </a:p>
        </p:txBody>
      </p:sp>
      <p:pic>
        <p:nvPicPr>
          <p:cNvPr id="4" name="Picture 3">
            <a:extLst>
              <a:ext uri="{FF2B5EF4-FFF2-40B4-BE49-F238E27FC236}">
                <a16:creationId xmlns:a16="http://schemas.microsoft.com/office/drawing/2014/main" id="{78D8BF24-9825-D951-AD94-ED84378E67CD}"/>
              </a:ext>
            </a:extLst>
          </p:cNvPr>
          <p:cNvPicPr>
            <a:picLocks noChangeAspect="1"/>
          </p:cNvPicPr>
          <p:nvPr/>
        </p:nvPicPr>
        <p:blipFill rotWithShape="1">
          <a:blip r:embed="rId2"/>
          <a:srcRect l="23374" r="21655"/>
          <a:stretch/>
        </p:blipFill>
        <p:spPr>
          <a:xfrm>
            <a:off x="6562726" y="1335197"/>
            <a:ext cx="5078184" cy="4719404"/>
          </a:xfrm>
          <a:prstGeom prst="roundRect">
            <a:avLst/>
          </a:prstGeom>
        </p:spPr>
      </p:pic>
      <p:sp>
        <p:nvSpPr>
          <p:cNvPr id="5" name="Oval 4">
            <a:extLst>
              <a:ext uri="{FF2B5EF4-FFF2-40B4-BE49-F238E27FC236}">
                <a16:creationId xmlns:a16="http://schemas.microsoft.com/office/drawing/2014/main" id="{7BDF9975-2CA5-0C65-EA18-493AE4942DAF}"/>
              </a:ext>
            </a:extLst>
          </p:cNvPr>
          <p:cNvSpPr/>
          <p:nvPr/>
        </p:nvSpPr>
        <p:spPr>
          <a:xfrm>
            <a:off x="7518399" y="3149599"/>
            <a:ext cx="982133" cy="3556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4">
            <a:extLst>
              <a:ext uri="{FF2B5EF4-FFF2-40B4-BE49-F238E27FC236}">
                <a16:creationId xmlns:a16="http://schemas.microsoft.com/office/drawing/2014/main" id="{D882B153-A1C9-2257-08B9-5FECBAD55766}"/>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662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61D40-22D3-9FD5-7378-422CFA7804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16A4E0-9577-C98B-3040-815336CB554C}"/>
              </a:ext>
            </a:extLst>
          </p:cNvPr>
          <p:cNvSpPr txBox="1"/>
          <p:nvPr/>
        </p:nvSpPr>
        <p:spPr>
          <a:xfrm>
            <a:off x="6462184" y="1167366"/>
            <a:ext cx="5346700" cy="3259355"/>
          </a:xfrm>
          <a:prstGeom prst="rect">
            <a:avLst/>
          </a:prstGeom>
          <a:ln>
            <a:noFill/>
          </a:ln>
        </p:spPr>
        <p:txBody>
          <a:bodyPr vert="horz" lIns="0" tIns="0" rIns="0" bIns="0" rtlCol="0">
            <a:normAutofit/>
          </a:bodyPr>
          <a:lstStyle/>
          <a:p>
            <a:pPr marL="457189" indent="-457189" defTabSz="914377">
              <a:spcAft>
                <a:spcPts val="800"/>
              </a:spcAft>
              <a:buClr>
                <a:schemeClr val="tx1"/>
              </a:buClr>
              <a:buFont typeface="Arial" panose="020B0604020202020204" pitchFamily="34" charset="0"/>
              <a:buChar char="•"/>
            </a:pPr>
            <a:r>
              <a:rPr lang="en-GB" dirty="0">
                <a:latin typeface="Arial" panose="020B0604020202020204" pitchFamily="34" charset="0"/>
                <a:ea typeface="Roboto Light" panose="02000000000000000000" pitchFamily="2" charset="0"/>
                <a:cs typeface="Arial" panose="020B0604020202020204" pitchFamily="34" charset="0"/>
              </a:rPr>
              <a:t>Your application details are displayed below your choices. </a:t>
            </a:r>
          </a:p>
          <a:p>
            <a:pPr marL="457189" indent="-457189" defTabSz="914377">
              <a:spcAft>
                <a:spcPts val="800"/>
              </a:spcAft>
              <a:buClr>
                <a:schemeClr val="tx1"/>
              </a:buClr>
              <a:buFont typeface="Arial" panose="020B0604020202020204" pitchFamily="34" charset="0"/>
              <a:buChar char="•"/>
            </a:pPr>
            <a:endParaRPr lang="en-GB" dirty="0">
              <a:latin typeface="Arial" panose="020B0604020202020204" pitchFamily="34" charset="0"/>
              <a:ea typeface="Roboto Light" panose="02000000000000000000" pitchFamily="2" charset="0"/>
              <a:cs typeface="Arial" panose="020B0604020202020204" pitchFamily="34" charset="0"/>
            </a:endParaRPr>
          </a:p>
          <a:p>
            <a:pPr marL="457189" indent="-457189" defTabSz="914377">
              <a:spcAft>
                <a:spcPts val="800"/>
              </a:spcAft>
              <a:buClr>
                <a:schemeClr val="tx1"/>
              </a:buClr>
              <a:buFont typeface="Arial" panose="020B0604020202020204" pitchFamily="34" charset="0"/>
              <a:buChar char="•"/>
            </a:pPr>
            <a:r>
              <a:rPr lang="en-GB" dirty="0">
                <a:latin typeface="Arial" panose="020B0604020202020204" pitchFamily="34" charset="0"/>
                <a:ea typeface="Roboto Light" panose="02000000000000000000" pitchFamily="2" charset="0"/>
                <a:cs typeface="Arial" panose="020B0604020202020204" pitchFamily="34" charset="0"/>
              </a:rPr>
              <a:t>All are read-only with the exception of ’Contact and residency’ details. Here you can edit your phone numbers and postal address. </a:t>
            </a:r>
          </a:p>
        </p:txBody>
      </p:sp>
      <p:pic>
        <p:nvPicPr>
          <p:cNvPr id="3" name="Picture 2" descr="Graphical user interface, diagram&#10;&#10;Description automatically generated">
            <a:extLst>
              <a:ext uri="{FF2B5EF4-FFF2-40B4-BE49-F238E27FC236}">
                <a16:creationId xmlns:a16="http://schemas.microsoft.com/office/drawing/2014/main" id="{CBA5145A-86EB-5661-1F84-D5F8B6F33F39}"/>
              </a:ext>
            </a:extLst>
          </p:cNvPr>
          <p:cNvPicPr/>
          <p:nvPr/>
        </p:nvPicPr>
        <p:blipFill>
          <a:blip r:embed="rId2"/>
          <a:stretch>
            <a:fillRect/>
          </a:stretch>
        </p:blipFill>
        <p:spPr>
          <a:xfrm>
            <a:off x="785507" y="592228"/>
            <a:ext cx="4528566" cy="5088277"/>
          </a:xfrm>
          <a:prstGeom prst="rect">
            <a:avLst/>
          </a:prstGeom>
          <a:noFill/>
        </p:spPr>
      </p:pic>
      <p:sp>
        <p:nvSpPr>
          <p:cNvPr id="4" name="Footer Placeholder 4">
            <a:extLst>
              <a:ext uri="{FF2B5EF4-FFF2-40B4-BE49-F238E27FC236}">
                <a16:creationId xmlns:a16="http://schemas.microsoft.com/office/drawing/2014/main" id="{93320975-3A2F-4443-E17F-D08FA0001635}"/>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793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0066-8EFA-68D9-2E6C-01132A064B19}"/>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9053A8-0427-C53A-F4C2-F3C070C5D90E}"/>
              </a:ext>
            </a:extLst>
          </p:cNvPr>
          <p:cNvSpPr txBox="1">
            <a:spLocks/>
          </p:cNvSpPr>
          <p:nvPr/>
        </p:nvSpPr>
        <p:spPr>
          <a:xfrm>
            <a:off x="1894420" y="4782132"/>
            <a:ext cx="8223250" cy="1029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latin typeface="Arial" panose="020B0604020202020204" pitchFamily="34" charset="0"/>
                <a:cs typeface="Arial" panose="020B0604020202020204" pitchFamily="34" charset="0"/>
              </a:rPr>
              <a:t>You can substitute a choice within 14 days of your application being sent to UCAS. Select the option from the actions box and complete the short substitution form. </a:t>
            </a:r>
          </a:p>
          <a:p>
            <a:pPr marL="0" indent="0">
              <a:buFont typeface="Arial" panose="020B0604020202020204" pitchFamily="34" charset="0"/>
              <a:buNone/>
            </a:pPr>
            <a:endParaRPr lang="en-GB" sz="1600" dirty="0">
              <a:latin typeface="Arial" panose="020B0604020202020204" pitchFamily="34" charset="0"/>
              <a:cs typeface="Arial" panose="020B0604020202020204" pitchFamily="34" charset="0"/>
            </a:endParaRPr>
          </a:p>
        </p:txBody>
      </p:sp>
      <p:pic>
        <p:nvPicPr>
          <p:cNvPr id="3" name="Picture 2" descr="Graphical user interface, text, application&#10;&#10;Description automatically generated">
            <a:extLst>
              <a:ext uri="{FF2B5EF4-FFF2-40B4-BE49-F238E27FC236}">
                <a16:creationId xmlns:a16="http://schemas.microsoft.com/office/drawing/2014/main" id="{B9664E42-3281-1352-4D69-64AA25879FA1}"/>
              </a:ext>
            </a:extLst>
          </p:cNvPr>
          <p:cNvPicPr/>
          <p:nvPr/>
        </p:nvPicPr>
        <p:blipFill>
          <a:blip r:embed="rId2"/>
          <a:stretch>
            <a:fillRect/>
          </a:stretch>
        </p:blipFill>
        <p:spPr>
          <a:xfrm>
            <a:off x="410199" y="727518"/>
            <a:ext cx="5756436" cy="3631732"/>
          </a:xfrm>
          <a:prstGeom prst="roundRect">
            <a:avLst>
              <a:gd name="adj" fmla="val 4643"/>
            </a:avLst>
          </a:prstGeom>
          <a:ln w="6350">
            <a:solidFill>
              <a:schemeClr val="tx2">
                <a:lumMod val="40000"/>
                <a:lumOff val="60000"/>
              </a:schemeClr>
            </a:solidFill>
          </a:ln>
          <a:effectLst/>
        </p:spPr>
      </p:pic>
      <p:pic>
        <p:nvPicPr>
          <p:cNvPr id="4" name="Picture 3" descr="Graphical user interface, application&#10;&#10;Description automatically generated">
            <a:extLst>
              <a:ext uri="{FF2B5EF4-FFF2-40B4-BE49-F238E27FC236}">
                <a16:creationId xmlns:a16="http://schemas.microsoft.com/office/drawing/2014/main" id="{43EE6F82-EFE8-F899-25C0-0C4CB6E412EE}"/>
              </a:ext>
            </a:extLst>
          </p:cNvPr>
          <p:cNvPicPr/>
          <p:nvPr/>
        </p:nvPicPr>
        <p:blipFill>
          <a:blip r:embed="rId3"/>
          <a:stretch>
            <a:fillRect/>
          </a:stretch>
        </p:blipFill>
        <p:spPr>
          <a:xfrm>
            <a:off x="6789850" y="727518"/>
            <a:ext cx="4670060" cy="3539476"/>
          </a:xfrm>
          <a:prstGeom prst="roundRect">
            <a:avLst>
              <a:gd name="adj" fmla="val 7760"/>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BFA15F27-D3FD-7F3B-0298-AB865ACA4C74}"/>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0890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EDF92-2690-11CB-5057-7BE9D4532EC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2D8697-FED7-7418-6B7D-2F5F0A878454}"/>
              </a:ext>
            </a:extLst>
          </p:cNvPr>
          <p:cNvSpPr txBox="1">
            <a:spLocks/>
          </p:cNvSpPr>
          <p:nvPr/>
        </p:nvSpPr>
        <p:spPr>
          <a:xfrm>
            <a:off x="6878032" y="969983"/>
            <a:ext cx="4482625" cy="3625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The details of your offers will be shown including any conditions.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full text of the offer can be seen by clicking ’View full offer’.</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Your inactive choices (withdrawn, declined, unsuccessful) are in an accordion section below the active choices. </a:t>
            </a:r>
          </a:p>
        </p:txBody>
      </p:sp>
      <p:pic>
        <p:nvPicPr>
          <p:cNvPr id="3" name="Picture 2" descr="Graphical user interface, text, application&#10;&#10;Description automatically generated">
            <a:extLst>
              <a:ext uri="{FF2B5EF4-FFF2-40B4-BE49-F238E27FC236}">
                <a16:creationId xmlns:a16="http://schemas.microsoft.com/office/drawing/2014/main" id="{075ED962-4417-5CE4-EA3D-CE6D09215C47}"/>
              </a:ext>
            </a:extLst>
          </p:cNvPr>
          <p:cNvPicPr/>
          <p:nvPr/>
        </p:nvPicPr>
        <p:blipFill rotWithShape="1">
          <a:blip r:embed="rId2"/>
          <a:srcRect l="4908" t="7189" r="2035" b="5317"/>
          <a:stretch/>
        </p:blipFill>
        <p:spPr>
          <a:xfrm>
            <a:off x="998823" y="298559"/>
            <a:ext cx="4287386" cy="5679298"/>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FEFE05F5-7CFB-617C-F0E9-1920EFEE7E53}"/>
              </a:ext>
            </a:extLst>
          </p:cNvPr>
          <p:cNvPicPr>
            <a:picLocks noChangeAspect="1"/>
          </p:cNvPicPr>
          <p:nvPr/>
        </p:nvPicPr>
        <p:blipFill rotWithShape="1">
          <a:blip r:embed="rId3"/>
          <a:srcRect l="5637" t="11002" r="8719" b="16075"/>
          <a:stretch/>
        </p:blipFill>
        <p:spPr>
          <a:xfrm>
            <a:off x="7981772" y="4000671"/>
            <a:ext cx="2951886" cy="1404616"/>
          </a:xfrm>
          <a:prstGeom prst="roundRect">
            <a:avLst>
              <a:gd name="adj" fmla="val 11160"/>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AFCFF83C-A206-76D3-60D1-ED99933F54B0}"/>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006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8F1CB-C957-CDD2-4F78-E58153E36F4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A0391E-5845-87E0-6BF4-ABADB343183C}"/>
              </a:ext>
            </a:extLst>
          </p:cNvPr>
          <p:cNvPicPr>
            <a:picLocks noChangeAspect="1"/>
          </p:cNvPicPr>
          <p:nvPr/>
        </p:nvPicPr>
        <p:blipFill rotWithShape="1">
          <a:blip r:embed="rId2"/>
          <a:srcRect l="2023" t="13159" r="5216" b="17463"/>
          <a:stretch/>
        </p:blipFill>
        <p:spPr>
          <a:xfrm>
            <a:off x="287338" y="3924579"/>
            <a:ext cx="7522990" cy="817773"/>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061CCEE5-F2AE-AF2C-2913-FC95AF6742F7}"/>
              </a:ext>
            </a:extLst>
          </p:cNvPr>
          <p:cNvPicPr>
            <a:picLocks noChangeAspect="1"/>
          </p:cNvPicPr>
          <p:nvPr/>
        </p:nvPicPr>
        <p:blipFill>
          <a:blip r:embed="rId3"/>
          <a:stretch>
            <a:fillRect/>
          </a:stretch>
        </p:blipFill>
        <p:spPr>
          <a:xfrm>
            <a:off x="5959086" y="559276"/>
            <a:ext cx="5945576" cy="5436894"/>
          </a:xfrm>
          <a:prstGeom prst="roundRect">
            <a:avLst>
              <a:gd name="adj" fmla="val 7224"/>
            </a:avLst>
          </a:prstGeom>
        </p:spPr>
      </p:pic>
      <p:sp>
        <p:nvSpPr>
          <p:cNvPr id="4" name="Content Placeholder 2">
            <a:extLst>
              <a:ext uri="{FF2B5EF4-FFF2-40B4-BE49-F238E27FC236}">
                <a16:creationId xmlns:a16="http://schemas.microsoft.com/office/drawing/2014/main" id="{95888ECA-10B7-E974-00D5-C422566C57B3}"/>
              </a:ext>
            </a:extLst>
          </p:cNvPr>
          <p:cNvSpPr txBox="1">
            <a:spLocks/>
          </p:cNvSpPr>
          <p:nvPr/>
        </p:nvSpPr>
        <p:spPr>
          <a:xfrm>
            <a:off x="574053" y="841596"/>
            <a:ext cx="4211591" cy="2773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600" dirty="0">
                <a:latin typeface="Arial" panose="020B0604020202020204" pitchFamily="34" charset="0"/>
                <a:cs typeface="Arial" panose="020B0604020202020204" pitchFamily="34" charset="0"/>
              </a:rPr>
              <a:t>The application status updates to show you have replied to your offer(s) and that you are waiting for the university or college to confirm your place when your results are available. </a:t>
            </a:r>
          </a:p>
          <a:p>
            <a:pPr marL="0" indent="0">
              <a:spcBef>
                <a:spcPts val="0"/>
              </a:spcBef>
              <a:buFont typeface="Arial" panose="020B0604020202020204" pitchFamily="34" charset="0"/>
              <a:buNone/>
            </a:pPr>
            <a:endParaRPr lang="en-GB" sz="1600" dirty="0">
              <a:latin typeface="Arial" panose="020B0604020202020204" pitchFamily="34" charset="0"/>
              <a:cs typeface="Arial" panose="020B0604020202020204" pitchFamily="34" charset="0"/>
            </a:endParaRPr>
          </a:p>
          <a:p>
            <a:pPr marL="0" indent="0">
              <a:spcBef>
                <a:spcPts val="0"/>
              </a:spcBef>
              <a:buFont typeface="Arial" panose="020B0604020202020204" pitchFamily="34" charset="0"/>
              <a:buNone/>
            </a:pPr>
            <a:r>
              <a:rPr lang="en-GB" sz="1600" dirty="0">
                <a:latin typeface="Arial" panose="020B0604020202020204" pitchFamily="34" charset="0"/>
                <a:cs typeface="Arial" panose="020B0604020202020204" pitchFamily="34" charset="0"/>
              </a:rPr>
              <a:t>You are able to view the full text at any time by clicking ‘View full offer’. </a:t>
            </a:r>
          </a:p>
          <a:p>
            <a:pPr marL="0" indent="0">
              <a:spcBef>
                <a:spcPts val="0"/>
              </a:spcBef>
              <a:buFont typeface="Arial" panose="020B0604020202020204" pitchFamily="34" charset="0"/>
              <a:buNone/>
            </a:pPr>
            <a:endParaRPr lang="en-GB" sz="1600" dirty="0">
              <a:latin typeface="Arial" panose="020B0604020202020204" pitchFamily="34" charset="0"/>
              <a:cs typeface="Arial" panose="020B0604020202020204" pitchFamily="34" charset="0"/>
            </a:endParaRPr>
          </a:p>
          <a:p>
            <a:pPr marL="0" indent="0">
              <a:spcBef>
                <a:spcPts val="0"/>
              </a:spcBef>
              <a:buFont typeface="Arial" panose="020B0604020202020204" pitchFamily="34" charset="0"/>
              <a:buNone/>
            </a:pPr>
            <a:r>
              <a:rPr lang="en-GB" sz="1600" dirty="0">
                <a:latin typeface="Arial" panose="020B0604020202020204" pitchFamily="34" charset="0"/>
                <a:cs typeface="Arial" panose="020B0604020202020204" pitchFamily="34" charset="0"/>
              </a:rPr>
              <a:t>Your application tile on the Hub will also update. </a:t>
            </a:r>
          </a:p>
        </p:txBody>
      </p:sp>
      <p:sp>
        <p:nvSpPr>
          <p:cNvPr id="5" name="Footer Placeholder 4">
            <a:extLst>
              <a:ext uri="{FF2B5EF4-FFF2-40B4-BE49-F238E27FC236}">
                <a16:creationId xmlns:a16="http://schemas.microsoft.com/office/drawing/2014/main" id="{D050C33E-3353-7651-48FF-99CCE999058A}"/>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354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72F5-3142-F41C-CD5C-4BB148219348}"/>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6E58CA5-6124-6A2C-3D6E-1ED398B879F2}"/>
              </a:ext>
            </a:extLst>
          </p:cNvPr>
          <p:cNvSpPr txBox="1">
            <a:spLocks/>
          </p:cNvSpPr>
          <p:nvPr/>
        </p:nvSpPr>
        <p:spPr>
          <a:xfrm>
            <a:off x="439662" y="1173232"/>
            <a:ext cx="2943225" cy="3004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latin typeface="Arial" panose="020B0604020202020204" pitchFamily="34" charset="0"/>
                <a:cs typeface="Arial" panose="020B0604020202020204" pitchFamily="34" charset="0"/>
              </a:rPr>
              <a:t>There is a link to ’</a:t>
            </a:r>
            <a:r>
              <a:rPr lang="en-GB" sz="1400" b="1" dirty="0">
                <a:latin typeface="Arial" panose="020B0604020202020204" pitchFamily="34" charset="0"/>
                <a:cs typeface="Arial" panose="020B0604020202020204" pitchFamily="34" charset="0"/>
              </a:rPr>
              <a:t>Withdraw the whole application’</a:t>
            </a:r>
            <a:r>
              <a:rPr lang="en-GB" sz="14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GB" sz="1400" dirty="0">
                <a:latin typeface="Arial" panose="020B0604020202020204" pitchFamily="34" charset="0"/>
                <a:cs typeface="Arial" panose="020B0604020202020204" pitchFamily="34" charset="0"/>
              </a:rPr>
              <a:t>If you </a:t>
            </a:r>
            <a:r>
              <a:rPr lang="en-GB" sz="1400" b="1" dirty="0">
                <a:latin typeface="Arial" panose="020B0604020202020204" pitchFamily="34" charset="0"/>
                <a:cs typeface="Arial" panose="020B0604020202020204" pitchFamily="34" charset="0"/>
              </a:rPr>
              <a:t>withdraw</a:t>
            </a:r>
            <a:r>
              <a:rPr lang="en-GB" sz="1400" dirty="0">
                <a:latin typeface="Arial" panose="020B0604020202020204" pitchFamily="34" charset="0"/>
                <a:cs typeface="Arial" panose="020B0604020202020204" pitchFamily="34" charset="0"/>
              </a:rPr>
              <a:t>, you </a:t>
            </a:r>
            <a:r>
              <a:rPr lang="en-GB" sz="1400" b="1" dirty="0">
                <a:latin typeface="Arial" panose="020B0604020202020204" pitchFamily="34" charset="0"/>
                <a:cs typeface="Arial" panose="020B0604020202020204" pitchFamily="34" charset="0"/>
              </a:rPr>
              <a:t>will not </a:t>
            </a:r>
            <a:r>
              <a:rPr lang="en-GB" sz="1400" dirty="0">
                <a:latin typeface="Arial" panose="020B0604020202020204" pitchFamily="34" charset="0"/>
                <a:cs typeface="Arial" panose="020B0604020202020204" pitchFamily="34" charset="0"/>
              </a:rPr>
              <a:t>be able to apply again during the academic year, and you will not be eligible for Clearing. </a:t>
            </a:r>
          </a:p>
          <a:p>
            <a:pPr marL="0" indent="0">
              <a:buFont typeface="Arial" panose="020B0604020202020204" pitchFamily="34" charset="0"/>
              <a:buNone/>
            </a:pPr>
            <a:r>
              <a:rPr lang="en-GB" sz="1400" dirty="0">
                <a:latin typeface="Arial" panose="020B0604020202020204" pitchFamily="34" charset="0"/>
                <a:cs typeface="Arial" panose="020B0604020202020204" pitchFamily="34" charset="0"/>
              </a:rPr>
              <a:t>Do not use this if you wish to add another choice or apply somewhere else. </a:t>
            </a:r>
          </a:p>
          <a:p>
            <a:pPr marL="0" indent="0">
              <a:buFont typeface="Arial" panose="020B0604020202020204" pitchFamily="34" charset="0"/>
              <a:buNone/>
            </a:pPr>
            <a:r>
              <a:rPr lang="en-GB" sz="1400" dirty="0">
                <a:latin typeface="Arial" panose="020B0604020202020204" pitchFamily="34" charset="0"/>
                <a:cs typeface="Arial" panose="020B0604020202020204" pitchFamily="34" charset="0"/>
              </a:rPr>
              <a:t>Follow the onscreen warnings or speak to your adviser to ensure you are taking the right action. </a:t>
            </a:r>
          </a:p>
          <a:p>
            <a:pPr marL="0" indent="0">
              <a:buFont typeface="Arial" panose="020B0604020202020204" pitchFamily="34" charset="0"/>
              <a:buNone/>
            </a:pPr>
            <a:endParaRPr lang="en-GB" sz="1600" dirty="0">
              <a:solidFill>
                <a:schemeClr val="bg1"/>
              </a:solidFill>
              <a:latin typeface="Arial" panose="020B0604020202020204" pitchFamily="34" charset="0"/>
              <a:cs typeface="Arial" panose="020B0604020202020204" pitchFamily="34" charset="0"/>
            </a:endParaRPr>
          </a:p>
        </p:txBody>
      </p:sp>
      <p:pic>
        <p:nvPicPr>
          <p:cNvPr id="3" name="Picture 2" descr="Graphical user interface, text, application&#10;&#10;Description automatically generated">
            <a:extLst>
              <a:ext uri="{FF2B5EF4-FFF2-40B4-BE49-F238E27FC236}">
                <a16:creationId xmlns:a16="http://schemas.microsoft.com/office/drawing/2014/main" id="{2284DD99-F620-C777-D057-F81E08624446}"/>
              </a:ext>
            </a:extLst>
          </p:cNvPr>
          <p:cNvPicPr/>
          <p:nvPr/>
        </p:nvPicPr>
        <p:blipFill>
          <a:blip r:embed="rId2"/>
          <a:stretch>
            <a:fillRect/>
          </a:stretch>
        </p:blipFill>
        <p:spPr>
          <a:xfrm>
            <a:off x="4717280" y="811851"/>
            <a:ext cx="6137124" cy="2713664"/>
          </a:xfrm>
          <a:prstGeom prst="roundRect">
            <a:avLst>
              <a:gd name="adj" fmla="val 5691"/>
            </a:avLst>
          </a:prstGeom>
        </p:spPr>
      </p:pic>
      <p:pic>
        <p:nvPicPr>
          <p:cNvPr id="4" name="Picture 3" descr="Graphical user interface, text, application, email&#10;&#10;Description automatically generated">
            <a:extLst>
              <a:ext uri="{FF2B5EF4-FFF2-40B4-BE49-F238E27FC236}">
                <a16:creationId xmlns:a16="http://schemas.microsoft.com/office/drawing/2014/main" id="{C9B7100A-9081-94BD-AF0A-F40FB5403A54}"/>
              </a:ext>
            </a:extLst>
          </p:cNvPr>
          <p:cNvPicPr/>
          <p:nvPr/>
        </p:nvPicPr>
        <p:blipFill>
          <a:blip r:embed="rId3"/>
          <a:stretch>
            <a:fillRect/>
          </a:stretch>
        </p:blipFill>
        <p:spPr>
          <a:xfrm>
            <a:off x="4717280" y="3704233"/>
            <a:ext cx="6606932" cy="2341916"/>
          </a:xfrm>
          <a:prstGeom prst="roundRect">
            <a:avLst>
              <a:gd name="adj" fmla="val 10405"/>
            </a:avLst>
          </a:prstGeom>
        </p:spPr>
      </p:pic>
      <p:sp>
        <p:nvSpPr>
          <p:cNvPr id="5" name="Footer Placeholder 4">
            <a:extLst>
              <a:ext uri="{FF2B5EF4-FFF2-40B4-BE49-F238E27FC236}">
                <a16:creationId xmlns:a16="http://schemas.microsoft.com/office/drawing/2014/main" id="{2CC059F1-2148-EAA5-440D-0AC587C86076}"/>
              </a:ext>
            </a:extLst>
          </p:cNvPr>
          <p:cNvSpPr txBox="1">
            <a:spLocks/>
          </p:cNvSpPr>
          <p:nvPr/>
        </p:nvSpPr>
        <p:spPr>
          <a:xfrm>
            <a:off x="7785842" y="77130"/>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65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E54FF-0062-64CA-C4B4-A3476C8D2A67}"/>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9EFBD79E-47D6-A1CC-2858-BDDD610BBB22}"/>
              </a:ext>
            </a:extLst>
          </p:cNvPr>
          <p:cNvSpPr>
            <a:spLocks noGrp="1"/>
          </p:cNvSpPr>
          <p:nvPr>
            <p:ph type="title"/>
          </p:nvPr>
        </p:nvSpPr>
        <p:spPr>
          <a:xfrm>
            <a:off x="306387" y="354270"/>
            <a:ext cx="7610869" cy="1019027"/>
          </a:xfrm>
        </p:spPr>
        <p:txBody>
          <a:bodyPr>
            <a:normAutofit/>
          </a:bodyPr>
          <a:lstStyle/>
          <a:p>
            <a:r>
              <a:rPr lang="en-GB" sz="4800" dirty="0">
                <a:latin typeface="Arial" panose="020B0604020202020204" pitchFamily="34" charset="0"/>
                <a:cs typeface="Arial" panose="020B0604020202020204" pitchFamily="34" charset="0"/>
              </a:rPr>
              <a:t>Registering for an account</a:t>
            </a:r>
          </a:p>
        </p:txBody>
      </p:sp>
      <p:sp>
        <p:nvSpPr>
          <p:cNvPr id="4" name="Content Placeholder 1">
            <a:extLst>
              <a:ext uri="{FF2B5EF4-FFF2-40B4-BE49-F238E27FC236}">
                <a16:creationId xmlns:a16="http://schemas.microsoft.com/office/drawing/2014/main" id="{16941CAE-63D9-80EE-F86E-95F5D75B16F5}"/>
              </a:ext>
            </a:extLst>
          </p:cNvPr>
          <p:cNvSpPr>
            <a:spLocks noGrp="1"/>
          </p:cNvSpPr>
          <p:nvPr>
            <p:ph idx="1"/>
          </p:nvPr>
        </p:nvSpPr>
        <p:spPr>
          <a:xfrm>
            <a:off x="378356" y="1451305"/>
            <a:ext cx="5201177" cy="2130096"/>
          </a:xfrm>
        </p:spPr>
        <p:txBody>
          <a:bodyPr>
            <a:normAutofit fontScale="92500" lnSpcReduction="10000"/>
          </a:bodyPr>
          <a:lstStyle/>
          <a:p>
            <a:pPr marL="0" indent="0">
              <a:buNone/>
            </a:pPr>
            <a:r>
              <a:rPr lang="en-GB" sz="1800" dirty="0">
                <a:latin typeface="Arial" panose="020B0604020202020204" pitchFamily="34" charset="0"/>
                <a:ea typeface="+mn-lt"/>
                <a:cs typeface="Arial" panose="020B0604020202020204" pitchFamily="34" charset="0"/>
              </a:rPr>
              <a:t>We advise that you connect to the college, this allows the careers team to check your application before this is sent and support you through the process. </a:t>
            </a:r>
          </a:p>
          <a:p>
            <a:pPr marL="0" indent="0">
              <a:buNone/>
            </a:pPr>
            <a:r>
              <a:rPr lang="en-GB" sz="1800" dirty="0">
                <a:latin typeface="Arial" panose="020B0604020202020204" pitchFamily="34" charset="0"/>
                <a:ea typeface="+mn-lt"/>
                <a:cs typeface="Arial" panose="020B0604020202020204" pitchFamily="34" charset="0"/>
              </a:rPr>
              <a:t> </a:t>
            </a:r>
          </a:p>
          <a:p>
            <a:pPr marL="0" indent="0">
              <a:buNone/>
            </a:pPr>
            <a:r>
              <a:rPr lang="en-GB" sz="1800" dirty="0">
                <a:latin typeface="Arial" panose="020B0604020202020204" pitchFamily="34" charset="0"/>
                <a:ea typeface="+mn-lt"/>
                <a:cs typeface="Arial" panose="020B0604020202020204" pitchFamily="34" charset="0"/>
              </a:rPr>
              <a:t>You’ll also need to enter the college buzzword when you start your application so they can support you with applying. </a:t>
            </a:r>
          </a:p>
        </p:txBody>
      </p:sp>
      <p:pic>
        <p:nvPicPr>
          <p:cNvPr id="5" name="Picture 4">
            <a:extLst>
              <a:ext uri="{FF2B5EF4-FFF2-40B4-BE49-F238E27FC236}">
                <a16:creationId xmlns:a16="http://schemas.microsoft.com/office/drawing/2014/main" id="{F0D9C6B8-79D9-E954-FB1F-7E004BAAC2D2}"/>
              </a:ext>
            </a:extLst>
          </p:cNvPr>
          <p:cNvPicPr>
            <a:picLocks noChangeAspect="1"/>
          </p:cNvPicPr>
          <p:nvPr/>
        </p:nvPicPr>
        <p:blipFill rotWithShape="1">
          <a:blip r:embed="rId2"/>
          <a:srcRect l="26299" t="14285" r="28753" b="13871"/>
          <a:stretch/>
        </p:blipFill>
        <p:spPr>
          <a:xfrm>
            <a:off x="5883187" y="1173742"/>
            <a:ext cx="2713168" cy="2210654"/>
          </a:xfrm>
          <a:prstGeom prst="roundRect">
            <a:avLst/>
          </a:prstGeom>
        </p:spPr>
      </p:pic>
      <p:pic>
        <p:nvPicPr>
          <p:cNvPr id="6" name="Picture 5">
            <a:extLst>
              <a:ext uri="{FF2B5EF4-FFF2-40B4-BE49-F238E27FC236}">
                <a16:creationId xmlns:a16="http://schemas.microsoft.com/office/drawing/2014/main" id="{79EF7BAB-0010-5446-8BDA-521F3934BDCC}"/>
              </a:ext>
            </a:extLst>
          </p:cNvPr>
          <p:cNvPicPr>
            <a:picLocks noChangeAspect="1"/>
          </p:cNvPicPr>
          <p:nvPr/>
        </p:nvPicPr>
        <p:blipFill rotWithShape="1">
          <a:blip r:embed="rId3"/>
          <a:srcRect l="21728" r="26171"/>
          <a:stretch/>
        </p:blipFill>
        <p:spPr>
          <a:xfrm>
            <a:off x="8026751" y="2279069"/>
            <a:ext cx="3869982" cy="3859836"/>
          </a:xfrm>
          <a:prstGeom prst="roundRect">
            <a:avLst/>
          </a:prstGeom>
        </p:spPr>
      </p:pic>
      <p:sp>
        <p:nvSpPr>
          <p:cNvPr id="8" name="Footer Placeholder 4">
            <a:extLst>
              <a:ext uri="{FF2B5EF4-FFF2-40B4-BE49-F238E27FC236}">
                <a16:creationId xmlns:a16="http://schemas.microsoft.com/office/drawing/2014/main" id="{6535C2BF-17CF-E2D4-2A60-43BD08627EA1}"/>
              </a:ext>
            </a:extLst>
          </p:cNvPr>
          <p:cNvSpPr txBox="1">
            <a:spLocks/>
          </p:cNvSpPr>
          <p:nvPr/>
        </p:nvSpPr>
        <p:spPr>
          <a:xfrm>
            <a:off x="7785842" y="86366"/>
            <a:ext cx="4444231" cy="3026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tx1"/>
                </a:solidFill>
                <a:latin typeface="Arial" panose="020B0604020202020204" pitchFamily="34" charset="0"/>
                <a:cs typeface="Arial" panose="020B0604020202020204" pitchFamily="34" charset="0"/>
              </a:rPr>
              <a:t>E: careers.team@moulton.ac.uk    T: 01604 491131 Ext: 2017</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4811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I_x002d_SubSection xmlns="c9ed12b6-7d45-4941-a365-fdca27e700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F1E3B17E97844EB552D82FC1654E9A" ma:contentTypeVersion="9" ma:contentTypeDescription="Create a new document." ma:contentTypeScope="" ma:versionID="02dd532060192701ab719a0d2c7f1348">
  <xsd:schema xmlns:xsd="http://www.w3.org/2001/XMLSchema" xmlns:xs="http://www.w3.org/2001/XMLSchema" xmlns:p="http://schemas.microsoft.com/office/2006/metadata/properties" xmlns:ns2="c9ed12b6-7d45-4941-a365-fdca27e700fb" xmlns:ns3="f09d76b2-5e78-428e-bea4-59d317e13f08" targetNamespace="http://schemas.microsoft.com/office/2006/metadata/properties" ma:root="true" ma:fieldsID="f68023f8cd802535181f606ed1223829" ns2:_="" ns3:_="">
    <xsd:import namespace="c9ed12b6-7d45-4941-a365-fdca27e700fb"/>
    <xsd:import namespace="f09d76b2-5e78-428e-bea4-59d317e13f08"/>
    <xsd:element name="properties">
      <xsd:complexType>
        <xsd:sequence>
          <xsd:element name="documentManagement">
            <xsd:complexType>
              <xsd:all>
                <xsd:element ref="ns2:MediaServiceMetadata" minOccurs="0"/>
                <xsd:element ref="ns2:MediaServiceFastMetadata" minOccurs="0"/>
                <xsd:element ref="ns2:QI_x002d_SubSection"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ed12b6-7d45-4941-a365-fdca27e700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QI_x002d_SubSection" ma:index="10" nillable="true" ma:displayName="QI-SubSection" ma:format="Dropdown" ma:internalName="QI_x002d_SubSection">
      <xsd:simpleType>
        <xsd:restriction base="dms:Choice">
          <xsd:enumeration value="EQA"/>
          <xsd:enumeration value="Self Assessment"/>
          <xsd:enumeration value="OFSTED"/>
          <xsd:enumeration value="TLA"/>
          <xsd:enumeration value="Stakeholder"/>
          <xsd:enumeration value="Complaints"/>
        </xsd:restrictio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9d76b2-5e78-428e-bea4-59d317e13f0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E7A210-A279-4659-AE81-91AA148FEC2C}">
  <ds:schemaRefs>
    <ds:schemaRef ds:uri="http://schemas.microsoft.com/sharepoint/v3/contenttype/forms"/>
  </ds:schemaRefs>
</ds:datastoreItem>
</file>

<file path=customXml/itemProps2.xml><?xml version="1.0" encoding="utf-8"?>
<ds:datastoreItem xmlns:ds="http://schemas.openxmlformats.org/officeDocument/2006/customXml" ds:itemID="{F56DCCC7-A7DE-45D3-A41F-F8E30EB8561F}">
  <ds:schemaRefs>
    <ds:schemaRef ds:uri="http://schemas.microsoft.com/office/2006/metadata/properties"/>
    <ds:schemaRef ds:uri="http://schemas.microsoft.com/office/infopath/2007/PartnerControls"/>
    <ds:schemaRef ds:uri="c9ed12b6-7d45-4941-a365-fdca27e700fb"/>
  </ds:schemaRefs>
</ds:datastoreItem>
</file>

<file path=customXml/itemProps3.xml><?xml version="1.0" encoding="utf-8"?>
<ds:datastoreItem xmlns:ds="http://schemas.openxmlformats.org/officeDocument/2006/customXml" ds:itemID="{E4B97BBF-5292-4FFC-86A3-68F5E0E961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ed12b6-7d45-4941-a365-fdca27e700fb"/>
    <ds:schemaRef ds:uri="f09d76b2-5e78-428e-bea4-59d317e13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531</TotalTime>
  <Words>4957</Words>
  <Application>Microsoft Office PowerPoint</Application>
  <PresentationFormat>Widescreen</PresentationFormat>
  <Paragraphs>403</Paragraphs>
  <Slides>84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Aptos</vt:lpstr>
      <vt:lpstr>Arial</vt:lpstr>
      <vt:lpstr>Arial Rounded MT Bold</vt:lpstr>
      <vt:lpstr>Calibri</vt:lpstr>
      <vt:lpstr>Calibri Light</vt:lpstr>
      <vt:lpstr>Roboto</vt:lpstr>
      <vt:lpstr>Roboto </vt:lpstr>
      <vt:lpstr>Wingdings</vt:lpstr>
      <vt:lpstr>Office Theme</vt:lpstr>
      <vt:lpstr>UCAS 2026 Entry </vt:lpstr>
      <vt:lpstr>Registering for an account.</vt:lpstr>
      <vt:lpstr>Your email </vt:lpstr>
      <vt:lpstr>PowerPoint Presentation</vt:lpstr>
      <vt:lpstr>Registering for an account</vt:lpstr>
      <vt:lpstr>Registering for an account</vt:lpstr>
      <vt:lpstr>Registering for an account</vt:lpstr>
      <vt:lpstr>Registering for an account</vt:lpstr>
      <vt:lpstr>Registering for an account</vt:lpstr>
      <vt:lpstr>Registering for an account</vt:lpstr>
      <vt:lpstr>Registering for an account</vt:lpstr>
      <vt:lpstr>Registering for an account</vt:lpstr>
      <vt:lpstr>Welsh language preferences</vt:lpstr>
      <vt:lpstr>Starting your application. </vt:lpstr>
      <vt:lpstr>PowerPoint Presentation</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Moulton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Titmuss</dc:creator>
  <cp:lastModifiedBy>Paige Hodson</cp:lastModifiedBy>
  <cp:revision>27</cp:revision>
  <dcterms:created xsi:type="dcterms:W3CDTF">2022-07-18T10:41:12Z</dcterms:created>
  <dcterms:modified xsi:type="dcterms:W3CDTF">2025-06-02T15:53:56Z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0x01010091F1E3B17E97844EB552D82FC1654E9A</vt:lpwstr>
  </property>
</Properties>
</file>