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1.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Override2.xml" ContentType="application/vnd.openxmlformats-officedocument.themeOverride+xml"/>
  <Override PartName="/ppt/tags/tag34.xml" ContentType="application/vnd.openxmlformats-officedocument.presentationml.tags+xml"/>
  <Override PartName="/ppt/tags/tag35.xml" ContentType="application/vnd.openxmlformats-officedocument.presentationml.tags+xml"/>
  <Override PartName="/ppt/theme/themeOverride3.xml" ContentType="application/vnd.openxmlformats-officedocument.themeOverride+xml"/>
  <Override PartName="/ppt/tags/tag36.xml" ContentType="application/vnd.openxmlformats-officedocument.presentationml.tags+xml"/>
  <Override PartName="/ppt/tags/tag37.xml" ContentType="application/vnd.openxmlformats-officedocument.presentationml.tags+xml"/>
  <Override PartName="/ppt/theme/themeOverride4.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93"/>
  </p:notesMasterIdLst>
  <p:sldIdLst>
    <p:sldId id="357" r:id="rId5"/>
    <p:sldId id="462" r:id="rId6"/>
    <p:sldId id="358" r:id="rId7"/>
    <p:sldId id="362" r:id="rId8"/>
    <p:sldId id="472" r:id="rId9"/>
    <p:sldId id="473" r:id="rId10"/>
    <p:sldId id="534" r:id="rId11"/>
    <p:sldId id="535" r:id="rId12"/>
    <p:sldId id="475" r:id="rId13"/>
    <p:sldId id="536" r:id="rId14"/>
    <p:sldId id="537" r:id="rId15"/>
    <p:sldId id="530" r:id="rId16"/>
    <p:sldId id="531" r:id="rId17"/>
    <p:sldId id="364" r:id="rId18"/>
    <p:sldId id="481" r:id="rId19"/>
    <p:sldId id="483" r:id="rId20"/>
    <p:sldId id="484" r:id="rId21"/>
    <p:sldId id="485" r:id="rId22"/>
    <p:sldId id="486" r:id="rId23"/>
    <p:sldId id="396" r:id="rId24"/>
    <p:sldId id="482" r:id="rId25"/>
    <p:sldId id="373" r:id="rId26"/>
    <p:sldId id="490" r:id="rId27"/>
    <p:sldId id="487" r:id="rId28"/>
    <p:sldId id="488" r:id="rId29"/>
    <p:sldId id="491" r:id="rId30"/>
    <p:sldId id="376" r:id="rId31"/>
    <p:sldId id="466" r:id="rId32"/>
    <p:sldId id="424" r:id="rId33"/>
    <p:sldId id="382" r:id="rId34"/>
    <p:sldId id="417" r:id="rId35"/>
    <p:sldId id="420" r:id="rId36"/>
    <p:sldId id="425" r:id="rId37"/>
    <p:sldId id="383" r:id="rId38"/>
    <p:sldId id="492" r:id="rId39"/>
    <p:sldId id="384" r:id="rId40"/>
    <p:sldId id="493" r:id="rId41"/>
    <p:sldId id="427" r:id="rId42"/>
    <p:sldId id="494" r:id="rId43"/>
    <p:sldId id="387" r:id="rId44"/>
    <p:sldId id="495" r:id="rId45"/>
    <p:sldId id="431" r:id="rId46"/>
    <p:sldId id="496" r:id="rId47"/>
    <p:sldId id="501" r:id="rId48"/>
    <p:sldId id="502" r:id="rId49"/>
    <p:sldId id="497" r:id="rId50"/>
    <p:sldId id="378" r:id="rId51"/>
    <p:sldId id="379" r:id="rId52"/>
    <p:sldId id="414" r:id="rId53"/>
    <p:sldId id="380" r:id="rId54"/>
    <p:sldId id="381" r:id="rId55"/>
    <p:sldId id="498" r:id="rId56"/>
    <p:sldId id="377" r:id="rId57"/>
    <p:sldId id="499" r:id="rId58"/>
    <p:sldId id="503" r:id="rId59"/>
    <p:sldId id="507" r:id="rId60"/>
    <p:sldId id="508" r:id="rId61"/>
    <p:sldId id="509" r:id="rId62"/>
    <p:sldId id="500" r:id="rId63"/>
    <p:sldId id="386" r:id="rId64"/>
    <p:sldId id="435" r:id="rId65"/>
    <p:sldId id="504" r:id="rId66"/>
    <p:sldId id="389" r:id="rId67"/>
    <p:sldId id="404" r:id="rId68"/>
    <p:sldId id="390" r:id="rId69"/>
    <p:sldId id="405" r:id="rId70"/>
    <p:sldId id="406" r:id="rId71"/>
    <p:sldId id="510" r:id="rId72"/>
    <p:sldId id="511" r:id="rId73"/>
    <p:sldId id="512" r:id="rId74"/>
    <p:sldId id="513" r:id="rId75"/>
    <p:sldId id="514" r:id="rId76"/>
    <p:sldId id="515" r:id="rId77"/>
    <p:sldId id="516" r:id="rId78"/>
    <p:sldId id="517" r:id="rId79"/>
    <p:sldId id="518" r:id="rId80"/>
    <p:sldId id="519" r:id="rId81"/>
    <p:sldId id="532" r:id="rId82"/>
    <p:sldId id="521" r:id="rId83"/>
    <p:sldId id="522" r:id="rId84"/>
    <p:sldId id="523" r:id="rId85"/>
    <p:sldId id="524" r:id="rId86"/>
    <p:sldId id="477" r:id="rId87"/>
    <p:sldId id="525" r:id="rId88"/>
    <p:sldId id="526" r:id="rId89"/>
    <p:sldId id="527" r:id="rId90"/>
    <p:sldId id="528" r:id="rId91"/>
    <p:sldId id="529" r:id="rId92"/>
  </p:sldIdLst>
  <p:sldSz cx="9144000" cy="5143500" type="screen16x9"/>
  <p:notesSz cx="6858000" cy="9144000"/>
  <p:custDataLst>
    <p:tags r:id="rId9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B9F85A-3D6A-B7C4-5565-AFD27EE614C8}" name="Phil Bowell" initials="PB" userId="S::p.bowell@ucas.ac.uk::a5a617a2-dc6f-4db2-94ca-a80d82e12f4e" providerId="AD"/>
  <p188:author id="{4A611C5D-401C-8C5B-4101-BB5E693D7DE0}" name="Louise Cyprien" initials="LC" userId="S::l.cyprien@ucas.ac.uk::1c7b4ea1-1f9f-43ee-9c3c-2f5c08448edb" providerId="AD"/>
  <p188:author id="{30AD9C61-6558-B39D-099F-BF67CA4B9129}" name="Sunil Parshotam" initials="SP" userId="S::s.parshotam@ucas.ac.uk::41f8d219-f90c-4d2c-ae1b-f345ff7321dd" providerId="AD"/>
  <p188:author id="{148A4C70-8BCC-64EB-3ACE-C84D725AFECE}" name="Callie Hawkins" initials="CH" userId="S::c.hawkins@ucas.ac.uk::868b9dd9-2d15-4c78-b82a-ae33240229b2" providerId="AD"/>
  <p188:author id="{3CA79A8E-CF86-1748-A888-11FA11F70B23}" name="Silva Carver" initials="SC" userId="S::S.Carver@ucas.ac.uk::caef1096-6fc8-4bb8-bdc3-922372347c66" providerId="AD"/>
  <p188:author id="{0BC970EC-F92B-7AFE-628B-5321F513A322}" name="Samantha Sykes" initials="SS" userId="S::S.Sykes@ucas.ac.uk::90c81e61-1625-4134-9dba-bbafe25093fa" providerId="AD"/>
  <p188:author id="{AA3E39F3-9E23-CC29-6BFF-B9EBEEE29E18}" name="Harry Dennish" initials="HD" userId="S::h.dennish@ucas.ac.uk::c040ac76-e0f3-4923-afa3-1a46630e04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494EB-DBBF-4A16-BE36-5C1131D2AA63}" v="28" dt="2024-03-18T17:31:34.6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260" autoAdjust="0"/>
  </p:normalViewPr>
  <p:slideViewPr>
    <p:cSldViewPr snapToGrid="0" showGuides="1">
      <p:cViewPr varScale="1">
        <p:scale>
          <a:sx n="152" d="100"/>
          <a:sy n="152" d="100"/>
        </p:scale>
        <p:origin x="444" y="138"/>
      </p:cViewPr>
      <p:guideLst>
        <p:guide orient="horz" pos="1597"/>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gs" Target="tags/tag1.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3</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88</a:t>
            </a:fld>
            <a:endParaRPr lang="en-US"/>
          </a:p>
        </p:txBody>
      </p:sp>
    </p:spTree>
    <p:extLst>
      <p:ext uri="{BB962C8B-B14F-4D97-AF65-F5344CB8AC3E}">
        <p14:creationId xmlns:p14="http://schemas.microsoft.com/office/powerpoint/2010/main" val="1577671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F4CE5CE-3E5F-4274-A3FB-1D9F609E776F}" type="datetime4">
              <a:rPr lang="en-GB" smtClean="0"/>
              <a:t>10 June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F431658E-1175-42EA-9B0D-603CE28B3274}" type="datetime4">
              <a:rPr lang="en-GB" smtClean="0"/>
              <a:t>10 June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339232B-F4A2-4660-A903-1085B677D03B}" type="datetime4">
              <a:rPr lang="en-GB" smtClean="0"/>
              <a:t>10 June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634D6ED8-0244-4DE8-A016-854E5FE81351}" type="datetime4">
              <a:rPr lang="en-GB" smtClean="0"/>
              <a:t>10 June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75CF81C0-ABB5-46A0-83AE-E90D894FA404}" type="datetime4">
              <a:rPr lang="en-GB" smtClean="0"/>
              <a:t>10 June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8D39E452-E9A7-4451-92F8-CE794CE6CFCC}" type="datetime4">
              <a:rPr lang="en-GB" smtClean="0"/>
              <a:t>10 June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DEB4730-1CD2-47BC-B29A-42D60E482D5A}" type="datetime4">
              <a:rPr lang="en-GB" smtClean="0"/>
              <a:t>10 June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F17BAF8E-0C9B-4D9D-AEFE-AFDB6D31E1E4}"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1394F89F-F7B6-487F-A5FF-8A7658695C9D}"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6AD5E917-D248-40B8-B441-C18A01E0C3E1}"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9F227071-EB11-42F4-9286-A8FEEC799BE4}"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9D3A7AB-00A0-4EB5-87B6-C09A5A209F8E}"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3272AEEB-BA21-416D-BA88-F3008CF2C0EB}"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87DEE2DC-4500-40BF-9D48-020030F88487}" type="datetime4">
              <a:rPr lang="en-GB" smtClean="0"/>
              <a:t>10 June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C44434F7-09C4-4E52-8C36-42F24FF221E0}"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9B24B4EC-8C64-496C-8275-38E1A0F2E1F6}"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435F096E-ED0F-449F-A6AD-3A2FBE5CBD5F}"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1D8F54F0-DEB4-489D-A85F-DDE3230BCD6F}"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4369C2E3-2D79-42CB-8F9E-292FA929CF23}"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0CD7FE47-0FA9-4129-AD38-D29FA797D1B4}"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589E1B2C-C16B-45B6-A7D1-5C2BA480BCE2}" type="datetime4">
              <a:rPr lang="en-GB" smtClean="0"/>
              <a:t>10 June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A217A776-C4F5-46F1-B4D7-A9A86D9652CF}"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C18596E6-80CA-4A7F-9742-405E279F64AD}"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64359EC8-681D-4CE6-85FD-99120615E116}"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D6508307-5FE1-40B9-A22E-B916F4996BF1}"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46592968-207A-486F-8E67-0CABA65193A8}"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98850141-B722-444C-9B05-E80956A489A5}"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2C7A8166-EF80-44C0-9D99-E894D31E6CFA}" type="datetime4">
              <a:rPr lang="en-GB" smtClean="0"/>
              <a:t>10 June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99354E80-C770-4852-BE19-B6F2994A1863}" type="datetime4">
              <a:rPr lang="en-GB" smtClean="0"/>
              <a:t>10 June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A185CF04-1FD7-40EA-A6E1-65D0A6A3FE71}" type="datetime4">
              <a:rPr lang="en-GB" smtClean="0"/>
              <a:t>10 June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FF62A99-6EC4-4610-9B59-9CFB2BE64A87}" type="datetime4">
              <a:rPr lang="en-GB" smtClean="0"/>
              <a:t>10 June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FD0501B6-F6C7-4D18-A807-3FF9AA25BCC3}" type="datetime4">
              <a:rPr lang="en-GB" smtClean="0"/>
              <a:t>10 June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2EB8D410-E3C2-45D0-AE7A-6D61C2B0D762}" type="datetime4">
              <a:rPr lang="en-GB" smtClean="0"/>
              <a:t>10 June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9995C92-F5E4-4EAF-A867-6D1F498C1638}" type="datetime4">
              <a:rPr lang="en-GB" smtClean="0"/>
              <a:t>10 June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4B310C5D-902C-4037-99F4-AF5A44394133}"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08B56951-C559-4169-91EC-C07C26FFDEEB}"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BEECFE81-4467-43D4-A0B0-8B9653974FAA}"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77AAD269-2D14-44C2-B4A2-770B2C93B702}"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30E1C4A5-FD12-4AB9-ACC3-271367A00F84}"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71DDC9B3-8A96-439F-A54E-EA2F6EA45C71}"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F0AF4D2E-0415-461F-9AA7-DDB399B9C1D6}"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69E28750-D485-4DD0-96F4-CE1494BFDC9B}" type="datetime4">
              <a:rPr lang="en-GB" smtClean="0"/>
              <a:t>10 June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AAA60510-CFAB-4C74-9E93-BE92236B98E2}"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8762786-69AD-43A4-ACFA-4766FE037AC8}"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5E3CADE0-7D01-4175-B96D-8ACC8CABA947}"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1C3E18F0-7ACC-43C4-977F-126035EE54D8}"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C9F5D239-9A24-42D0-B2F1-AD9F1D4F8127}"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D001A6C0-EF03-435C-BE4C-97BB6D17201A}"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74D252CD-645B-4F7A-B0EA-9B55A2808386}"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A5424ECB-63FE-43D9-AE91-81A41480E19C}" type="datetime4">
              <a:rPr lang="en-GB" smtClean="0"/>
              <a:t>10 June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de-DE"/>
              <a:t>E: careers.team@moulton.ac.uk    T: 01604 491131 Ext: 2017</a:t>
            </a:r>
            <a:endParaRPr lang="en-US" b="1"/>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1A3903BA-EA18-43F1-A2E3-AEE9DF11EC65}" type="datetime4">
              <a:rPr lang="en-GB" smtClean="0"/>
              <a:t>10 June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2D813E50-B313-4EEC-9937-56271E9799AB}" type="datetime4">
              <a:rPr lang="en-GB" smtClean="0"/>
              <a:t>10 June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1DC49250-BE4B-401A-BEF3-C91DCB911BFD}" type="datetime4">
              <a:rPr lang="en-GB" smtClean="0"/>
              <a:t>10 June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de-DE"/>
              <a:t>E: careers.team@moulton.ac.uk    T: 01604 491131 Ext: 2017</a:t>
            </a:r>
            <a:endParaRPr lang="en-US" b="1"/>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E6AA08-285A-4341-B7EA-55EBDC352869}" type="datetime4">
              <a:rPr lang="en-GB" smtClean="0"/>
              <a:t>10 June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F38B844-9020-469B-A5FE-5DA4FB25EEE0}" type="datetime4">
              <a:rPr lang="en-GB" smtClean="0"/>
              <a:t>10 June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E7F745FD-AE86-4637-B026-1F3F98B2DC5B}" type="datetime4">
              <a:rPr lang="en-GB" smtClean="0"/>
              <a:t>10 June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B38253F3-43AB-47AB-82EE-929C47382E8D}" type="datetime4">
              <a:rPr lang="en-GB" smtClean="0"/>
              <a:t>10 June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de-DE"/>
              <a:t>E: careers.team@moulton.ac.uk    T: 01604 491131 Ext: 2017</a:t>
            </a:r>
            <a:endParaRPr lang="en-US" b="1"/>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Lst>
  <p:hf hdr="0" dt="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15.xml"/><Relationship Id="rId1" Type="http://schemas.openxmlformats.org/officeDocument/2006/relationships/themeOverride" Target="../theme/themeOverride1.xml"/><Relationship Id="rId5" Type="http://schemas.openxmlformats.org/officeDocument/2006/relationships/image" Target="../media/image36.jpe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62.xml"/><Relationship Id="rId1" Type="http://schemas.openxmlformats.org/officeDocument/2006/relationships/tags" Target="../tags/tag16.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6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65.xml"/><Relationship Id="rId1" Type="http://schemas.openxmlformats.org/officeDocument/2006/relationships/tags" Target="../tags/tag19.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65.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5.xml"/><Relationship Id="rId1" Type="http://schemas.openxmlformats.org/officeDocument/2006/relationships/tags" Target="../tags/tag21.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4.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6.xml"/><Relationship Id="rId1" Type="http://schemas.openxmlformats.org/officeDocument/2006/relationships/tags" Target="../tags/tag2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66.xml"/><Relationship Id="rId1" Type="http://schemas.openxmlformats.org/officeDocument/2006/relationships/tags" Target="../tags/tag26.xml"/><Relationship Id="rId5" Type="http://schemas.openxmlformats.org/officeDocument/2006/relationships/image" Target="../media/image45.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0.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hyperlink" Target="http://www.uca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1.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1.xml"/><Relationship Id="rId1" Type="http://schemas.openxmlformats.org/officeDocument/2006/relationships/tags" Target="../tags/tag29.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61.xml"/><Relationship Id="rId1" Type="http://schemas.openxmlformats.org/officeDocument/2006/relationships/tags" Target="../tags/tag30.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63.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tags" Target="../tags/tag34.xml"/><Relationship Id="rId1" Type="http://schemas.openxmlformats.org/officeDocument/2006/relationships/themeOverride" Target="../theme/themeOverride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36.xml"/><Relationship Id="rId1" Type="http://schemas.openxmlformats.org/officeDocument/2006/relationships/themeOverride" Target="../theme/themeOverride3.xml"/><Relationship Id="rId5" Type="http://schemas.openxmlformats.org/officeDocument/2006/relationships/image" Target="../media/image56.png"/><Relationship Id="rId4" Type="http://schemas.openxmlformats.org/officeDocument/2006/relationships/hyperlink" Target="http://ucas.com/finance" TargetMode="Externa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tags" Target="../tags/tag38.xml"/><Relationship Id="rId1" Type="http://schemas.openxmlformats.org/officeDocument/2006/relationships/themeOverride" Target="../theme/themeOverride4.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2.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62.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5.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5.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61.xml"/><Relationship Id="rId1" Type="http://schemas.openxmlformats.org/officeDocument/2006/relationships/tags" Target="../tags/tag4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61.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61.xml"/><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0.xml"/><Relationship Id="rId1" Type="http://schemas.openxmlformats.org/officeDocument/2006/relationships/tags" Target="../tags/tag6.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s://www.ucas.com/undergraduate/applying-university/filling-your-ucas-undergraduate-application" TargetMode="External"/><Relationship Id="rId2" Type="http://schemas.openxmlformats.org/officeDocument/2006/relationships/slideLayout" Target="../slideLayouts/slideLayout61.xml"/><Relationship Id="rId1" Type="http://schemas.openxmlformats.org/officeDocument/2006/relationships/tags" Target="../tags/tag48.xml"/><Relationship Id="rId5" Type="http://schemas.openxmlformats.org/officeDocument/2006/relationships/image" Target="../media/image66.png"/><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1.xml"/><Relationship Id="rId1" Type="http://schemas.openxmlformats.org/officeDocument/2006/relationships/tags" Target="../tags/tag4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66.xml"/><Relationship Id="rId1" Type="http://schemas.openxmlformats.org/officeDocument/2006/relationships/tags" Target="../tags/tag5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65.xml"/><Relationship Id="rId1" Type="http://schemas.openxmlformats.org/officeDocument/2006/relationships/tags" Target="../tags/tag53.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65.xml"/><Relationship Id="rId1" Type="http://schemas.openxmlformats.org/officeDocument/2006/relationships/tags" Target="../tags/tag54.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65.xml"/><Relationship Id="rId1" Type="http://schemas.openxmlformats.org/officeDocument/2006/relationships/tags" Target="../tags/tag55.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5.xml"/><Relationship Id="rId1" Type="http://schemas.openxmlformats.org/officeDocument/2006/relationships/tags" Target="../tags/tag56.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hyperlink" Target="https://www.ucas.com/undergraduate/applying-university/writing-personal-statement/how-write-personal-statement" TargetMode="External"/><Relationship Id="rId2" Type="http://schemas.openxmlformats.org/officeDocument/2006/relationships/slideLayout" Target="../slideLayouts/slideLayout66.xml"/><Relationship Id="rId1" Type="http://schemas.openxmlformats.org/officeDocument/2006/relationships/tags" Target="../tags/tag58.xml"/><Relationship Id="rId5" Type="http://schemas.openxmlformats.org/officeDocument/2006/relationships/image" Target="../media/image74.jpe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66.xml"/><Relationship Id="rId1" Type="http://schemas.openxmlformats.org/officeDocument/2006/relationships/tags" Target="../tags/tag59.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0.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65.xml"/><Relationship Id="rId1" Type="http://schemas.openxmlformats.org/officeDocument/2006/relationships/tags" Target="../tags/tag61.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65.xml"/><Relationship Id="rId1" Type="http://schemas.openxmlformats.org/officeDocument/2006/relationships/tags" Target="../tags/tag6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65.xml"/><Relationship Id="rId1" Type="http://schemas.openxmlformats.org/officeDocument/2006/relationships/tags" Target="../tags/tag63.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5.xml"/><Relationship Id="rId1" Type="http://schemas.openxmlformats.org/officeDocument/2006/relationships/tags" Target="../tags/tag64.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5.xml"/><Relationship Id="rId1" Type="http://schemas.openxmlformats.org/officeDocument/2006/relationships/tags" Target="../tags/tag65.xml"/><Relationship Id="rId4" Type="http://schemas.openxmlformats.org/officeDocument/2006/relationships/image" Target="../media/image83.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6.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63.xml"/><Relationship Id="rId1" Type="http://schemas.openxmlformats.org/officeDocument/2006/relationships/tags" Target="../tags/tag6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63.xml"/><Relationship Id="rId1" Type="http://schemas.openxmlformats.org/officeDocument/2006/relationships/tags" Target="../tags/tag68.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3.xml"/><Relationship Id="rId1" Type="http://schemas.openxmlformats.org/officeDocument/2006/relationships/tags" Target="../tags/tag69.xml"/></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63.xml"/><Relationship Id="rId1" Type="http://schemas.openxmlformats.org/officeDocument/2006/relationships/tags" Target="../tags/tag70.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1.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66.xml"/><Relationship Id="rId1" Type="http://schemas.openxmlformats.org/officeDocument/2006/relationships/tags" Target="../tags/tag7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66.xml"/><Relationship Id="rId1" Type="http://schemas.openxmlformats.org/officeDocument/2006/relationships/tags" Target="../tags/tag73.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6.xml"/><Relationship Id="rId1" Type="http://schemas.openxmlformats.org/officeDocument/2006/relationships/tags" Target="../tags/tag74.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75.xml"/></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slideLayout" Target="../slideLayouts/slideLayout67.xml"/><Relationship Id="rId1" Type="http://schemas.openxmlformats.org/officeDocument/2006/relationships/tags" Target="../tags/tag7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2.xml"/><Relationship Id="rId1" Type="http://schemas.openxmlformats.org/officeDocument/2006/relationships/tags" Target="../tags/tag77.xml"/><Relationship Id="rId5" Type="http://schemas.openxmlformats.org/officeDocument/2006/relationships/image" Target="../media/image99.jpe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2.xml"/><Relationship Id="rId1" Type="http://schemas.openxmlformats.org/officeDocument/2006/relationships/tags" Target="../tags/tag78.xml"/><Relationship Id="rId5" Type="http://schemas.openxmlformats.org/officeDocument/2006/relationships/image" Target="../media/image101.png"/><Relationship Id="rId4" Type="http://schemas.openxmlformats.org/officeDocument/2006/relationships/image" Target="../media/image100.jpeg"/></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62.xml"/><Relationship Id="rId1" Type="http://schemas.openxmlformats.org/officeDocument/2006/relationships/tags" Target="../tags/tag79.xml"/><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71.xml"/><Relationship Id="rId1" Type="http://schemas.openxmlformats.org/officeDocument/2006/relationships/tags" Target="../tags/tag80.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64.xml"/><Relationship Id="rId1" Type="http://schemas.openxmlformats.org/officeDocument/2006/relationships/tags" Target="../tags/tag81.xml"/><Relationship Id="rId4" Type="http://schemas.openxmlformats.org/officeDocument/2006/relationships/image" Target="../media/image104.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64.xml"/><Relationship Id="rId1" Type="http://schemas.openxmlformats.org/officeDocument/2006/relationships/tags" Target="../tags/tag82.xml"/><Relationship Id="rId4" Type="http://schemas.openxmlformats.org/officeDocument/2006/relationships/image" Target="../media/image106.png"/></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64.xml"/><Relationship Id="rId1" Type="http://schemas.openxmlformats.org/officeDocument/2006/relationships/tags" Target="../tags/tag83.xml"/><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64.xml"/><Relationship Id="rId1" Type="http://schemas.openxmlformats.org/officeDocument/2006/relationships/tags" Target="../tags/tag84.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64.xml"/><Relationship Id="rId1" Type="http://schemas.openxmlformats.org/officeDocument/2006/relationships/tags" Target="../tags/tag85.xml"/><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4.xml"/><Relationship Id="rId1" Type="http://schemas.openxmlformats.org/officeDocument/2006/relationships/tags" Target="../tags/tag86.xml"/><Relationship Id="rId5" Type="http://schemas.openxmlformats.org/officeDocument/2006/relationships/image" Target="../media/image113.png"/><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3.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p:txBody>
          <a:bodyPr>
            <a:normAutofit/>
          </a:bodyPr>
          <a:lstStyle/>
          <a:p>
            <a:r>
              <a:rPr lang="en-US" dirty="0">
                <a:latin typeface="Roboto" panose="02000000000000000000" pitchFamily="2" charset="0"/>
              </a:rPr>
              <a:t>Applying through </a:t>
            </a:r>
            <a:br>
              <a:rPr lang="en-US" dirty="0">
                <a:latin typeface="Roboto" panose="02000000000000000000" pitchFamily="2" charset="0"/>
              </a:rPr>
            </a:br>
            <a:r>
              <a:rPr lang="en-US" dirty="0">
                <a:latin typeface="Roboto" panose="02000000000000000000" pitchFamily="2" charset="0"/>
              </a:rPr>
              <a:t>UCAS </a:t>
            </a: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vert="horz" lIns="0" tIns="0" rIns="0" bIns="0" rtlCol="0" anchor="t">
            <a:noAutofit/>
          </a:bodyPr>
          <a:lstStyle/>
          <a:p>
            <a:r>
              <a:rPr lang="en-GB" sz="1300" b="1" dirty="0">
                <a:latin typeface="Roboto Thin" panose="02000000000000000000" pitchFamily="2" charset="0"/>
              </a:rPr>
              <a:t>For courses starting in 2025</a:t>
            </a:r>
            <a:endParaRPr lang="en-US" sz="1300" b="1" dirty="0">
              <a:latin typeface="Roboto Thin" panose="02000000000000000000" pitchFamily="2" charset="0"/>
            </a:endParaRPr>
          </a:p>
          <a:p>
            <a:r>
              <a:rPr lang="en-GB" sz="1300" b="1" dirty="0">
                <a:latin typeface="Roboto Thin" panose="02000000000000000000" pitchFamily="2" charset="0"/>
              </a:rPr>
              <a:t>Updated: 18 March 2024 </a:t>
            </a:r>
          </a:p>
        </p:txBody>
      </p:sp>
    </p:spTree>
    <p:custDataLst>
      <p:tags r:id="rId1"/>
    </p:custDataLst>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521-C3E8-BAA3-58F8-04FC9569A735}"/>
              </a:ext>
            </a:extLst>
          </p:cNvPr>
          <p:cNvSpPr>
            <a:spLocks noGrp="1"/>
          </p:cNvSpPr>
          <p:nvPr>
            <p:ph type="title"/>
          </p:nvPr>
        </p:nvSpPr>
        <p:spPr/>
        <p:txBody>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br>
              <a:rPr lang="en-US" sz="3600" b="1" dirty="0">
                <a:latin typeface="Roboto" panose="02000000000000000000" pitchFamily="2" charset="0"/>
                <a:ea typeface="Roboto" panose="02000000000000000000" pitchFamily="2" charset="0"/>
                <a:cs typeface="Roboto" panose="02000000000000000000" pitchFamily="2" charset="0"/>
              </a:rPr>
            </a:br>
            <a:endParaRPr lang="en-GB" dirty="0"/>
          </a:p>
        </p:txBody>
      </p:sp>
      <p:sp>
        <p:nvSpPr>
          <p:cNvPr id="4" name="Slide Number Placeholder 3">
            <a:extLst>
              <a:ext uri="{FF2B5EF4-FFF2-40B4-BE49-F238E27FC236}">
                <a16:creationId xmlns:a16="http://schemas.microsoft.com/office/drawing/2014/main" id="{AFA61EB1-B830-2EC6-9A36-B002B36649E8}"/>
              </a:ext>
            </a:extLst>
          </p:cNvPr>
          <p:cNvSpPr>
            <a:spLocks noGrp="1"/>
          </p:cNvSpPr>
          <p:nvPr>
            <p:ph type="sldNum" sz="quarter" idx="11"/>
          </p:nvPr>
        </p:nvSpPr>
        <p:spPr/>
        <p:txBody>
          <a:bodyPr/>
          <a:lstStyle/>
          <a:p>
            <a:r>
              <a:rPr lang="en-US"/>
              <a:t>|   </a:t>
            </a:r>
            <a:fld id="{D7A593A7-184A-6D43-8A36-702213271FF9}" type="slidenum">
              <a:rPr lang="en-US" smtClean="0"/>
              <a:pPr/>
              <a:t>10</a:t>
            </a:fld>
            <a:endParaRPr lang="en-US"/>
          </a:p>
        </p:txBody>
      </p:sp>
      <p:sp>
        <p:nvSpPr>
          <p:cNvPr id="5" name="Footer Placeholder 4">
            <a:extLst>
              <a:ext uri="{FF2B5EF4-FFF2-40B4-BE49-F238E27FC236}">
                <a16:creationId xmlns:a16="http://schemas.microsoft.com/office/drawing/2014/main" id="{A9E6B7DD-7EE1-0E24-3CD7-BF08ACBEE009}"/>
              </a:ext>
            </a:extLst>
          </p:cNvPr>
          <p:cNvSpPr>
            <a:spLocks noGrp="1"/>
          </p:cNvSpPr>
          <p:nvPr>
            <p:ph type="ftr" sz="quarter" idx="12"/>
          </p:nvPr>
        </p:nvSpPr>
        <p:spPr/>
        <p:txBody>
          <a:bodyPr/>
          <a:lstStyle/>
          <a:p>
            <a:r>
              <a:rPr lang="de-DE"/>
              <a:t>E: careers.team@moulton.ac.uk    T: 01604 491131 Ext: 2017</a:t>
            </a:r>
            <a:endParaRPr lang="en-US" b="1" dirty="0"/>
          </a:p>
        </p:txBody>
      </p:sp>
      <p:sp>
        <p:nvSpPr>
          <p:cNvPr id="6" name="TextBox 5">
            <a:extLst>
              <a:ext uri="{FF2B5EF4-FFF2-40B4-BE49-F238E27FC236}">
                <a16:creationId xmlns:a16="http://schemas.microsoft.com/office/drawing/2014/main" id="{F7E23628-B756-18BA-F4E1-1CB23B472CE2}"/>
              </a:ext>
            </a:extLst>
          </p:cNvPr>
          <p:cNvSpPr txBox="1"/>
          <p:nvPr/>
        </p:nvSpPr>
        <p:spPr>
          <a:xfrm>
            <a:off x="343149" y="1608190"/>
            <a:ext cx="2440098" cy="3046988"/>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If you’re interested in apprenticeship opportunities, we can match you to potential employers if you sign up to smart alerts. </a:t>
            </a:r>
          </a:p>
          <a:p>
            <a:endParaRPr lang="en-GB" sz="1600" dirty="0">
              <a:solidFill>
                <a:srgbClr val="313537"/>
              </a:solidFill>
              <a:latin typeface="Roboto Light "/>
            </a:endParaRPr>
          </a:p>
          <a:p>
            <a:r>
              <a:rPr lang="en-GB" sz="1600" dirty="0">
                <a:solidFill>
                  <a:srgbClr val="313537"/>
                </a:solidFill>
                <a:latin typeface="Roboto Light "/>
              </a:rPr>
              <a:t>You’ll get these directly to your inbox. It’s totally optional</a:t>
            </a:r>
          </a:p>
          <a:p>
            <a:endParaRPr lang="en-GB" sz="1600" dirty="0">
              <a:solidFill>
                <a:srgbClr val="313537"/>
              </a:solidFill>
              <a:latin typeface="Roboto Light "/>
            </a:endParaRPr>
          </a:p>
          <a:p>
            <a:endParaRPr lang="en-GB" sz="1600" dirty="0">
              <a:solidFill>
                <a:srgbClr val="313537"/>
              </a:solidFill>
            </a:endParaRPr>
          </a:p>
        </p:txBody>
      </p:sp>
      <p:pic>
        <p:nvPicPr>
          <p:cNvPr id="8" name="Picture 7">
            <a:extLst>
              <a:ext uri="{FF2B5EF4-FFF2-40B4-BE49-F238E27FC236}">
                <a16:creationId xmlns:a16="http://schemas.microsoft.com/office/drawing/2014/main" id="{31576AED-D6BB-84B0-448E-8945DAF5D7BA}"/>
              </a:ext>
            </a:extLst>
          </p:cNvPr>
          <p:cNvPicPr>
            <a:picLocks noChangeAspect="1"/>
          </p:cNvPicPr>
          <p:nvPr/>
        </p:nvPicPr>
        <p:blipFill rotWithShape="1">
          <a:blip r:embed="rId2"/>
          <a:srcRect l="34121" t="16211" r="28645" b="15735"/>
          <a:stretch/>
        </p:blipFill>
        <p:spPr>
          <a:xfrm>
            <a:off x="3362111" y="960642"/>
            <a:ext cx="1975638" cy="2045649"/>
          </a:xfrm>
          <a:prstGeom prst="roundRect">
            <a:avLst/>
          </a:prstGeom>
        </p:spPr>
      </p:pic>
      <p:pic>
        <p:nvPicPr>
          <p:cNvPr id="9" name="Picture 8">
            <a:extLst>
              <a:ext uri="{FF2B5EF4-FFF2-40B4-BE49-F238E27FC236}">
                <a16:creationId xmlns:a16="http://schemas.microsoft.com/office/drawing/2014/main" id="{79D8BFF9-9C02-DF21-BF44-3231C0101172}"/>
              </a:ext>
            </a:extLst>
          </p:cNvPr>
          <p:cNvPicPr>
            <a:picLocks noChangeAspect="1"/>
          </p:cNvPicPr>
          <p:nvPr/>
        </p:nvPicPr>
        <p:blipFill rotWithShape="1">
          <a:blip r:embed="rId3"/>
          <a:srcRect r="18661"/>
          <a:stretch/>
        </p:blipFill>
        <p:spPr>
          <a:xfrm>
            <a:off x="5432217" y="2296012"/>
            <a:ext cx="3424446" cy="2343394"/>
          </a:xfrm>
          <a:prstGeom prst="roundRect">
            <a:avLst>
              <a:gd name="adj" fmla="val 7371"/>
            </a:avLst>
          </a:prstGeom>
          <a:ln w="6350">
            <a:solidFill>
              <a:schemeClr val="tx2">
                <a:lumMod val="40000"/>
                <a:lumOff val="60000"/>
              </a:schemeClr>
            </a:solidFill>
          </a:ln>
          <a:effectLst/>
        </p:spPr>
      </p:pic>
    </p:spTree>
    <p:extLst>
      <p:ext uri="{BB962C8B-B14F-4D97-AF65-F5344CB8AC3E}">
        <p14:creationId xmlns:p14="http://schemas.microsoft.com/office/powerpoint/2010/main" val="531229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0521-C3E8-BAA3-58F8-04FC9569A735}"/>
              </a:ext>
            </a:extLst>
          </p:cNvPr>
          <p:cNvSpPr>
            <a:spLocks noGrp="1"/>
          </p:cNvSpPr>
          <p:nvPr>
            <p:ph type="title"/>
          </p:nvPr>
        </p:nvSpPr>
        <p:spPr/>
        <p:txBody>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br>
              <a:rPr lang="en-US" sz="3600" b="1" dirty="0">
                <a:latin typeface="Roboto" panose="02000000000000000000" pitchFamily="2" charset="0"/>
                <a:ea typeface="Roboto" panose="02000000000000000000" pitchFamily="2" charset="0"/>
                <a:cs typeface="Roboto" panose="02000000000000000000" pitchFamily="2" charset="0"/>
              </a:rPr>
            </a:br>
            <a:endParaRPr lang="en-GB" dirty="0"/>
          </a:p>
        </p:txBody>
      </p:sp>
      <p:sp>
        <p:nvSpPr>
          <p:cNvPr id="4" name="Slide Number Placeholder 3">
            <a:extLst>
              <a:ext uri="{FF2B5EF4-FFF2-40B4-BE49-F238E27FC236}">
                <a16:creationId xmlns:a16="http://schemas.microsoft.com/office/drawing/2014/main" id="{AFA61EB1-B830-2EC6-9A36-B002B36649E8}"/>
              </a:ext>
            </a:extLst>
          </p:cNvPr>
          <p:cNvSpPr>
            <a:spLocks noGrp="1"/>
          </p:cNvSpPr>
          <p:nvPr>
            <p:ph type="sldNum" sz="quarter" idx="11"/>
          </p:nvPr>
        </p:nvSpPr>
        <p:spPr/>
        <p:txBody>
          <a:bodyPr/>
          <a:lstStyle/>
          <a:p>
            <a:r>
              <a:rPr lang="en-US"/>
              <a:t>|   </a:t>
            </a:r>
            <a:fld id="{D7A593A7-184A-6D43-8A36-702213271FF9}" type="slidenum">
              <a:rPr lang="en-US" smtClean="0"/>
              <a:pPr/>
              <a:t>11</a:t>
            </a:fld>
            <a:endParaRPr lang="en-US"/>
          </a:p>
        </p:txBody>
      </p:sp>
      <p:sp>
        <p:nvSpPr>
          <p:cNvPr id="5" name="Footer Placeholder 4">
            <a:extLst>
              <a:ext uri="{FF2B5EF4-FFF2-40B4-BE49-F238E27FC236}">
                <a16:creationId xmlns:a16="http://schemas.microsoft.com/office/drawing/2014/main" id="{A9E6B7DD-7EE1-0E24-3CD7-BF08ACBEE009}"/>
              </a:ext>
            </a:extLst>
          </p:cNvPr>
          <p:cNvSpPr>
            <a:spLocks noGrp="1"/>
          </p:cNvSpPr>
          <p:nvPr>
            <p:ph type="ftr" sz="quarter" idx="12"/>
          </p:nvPr>
        </p:nvSpPr>
        <p:spPr/>
        <p:txBody>
          <a:bodyPr/>
          <a:lstStyle/>
          <a:p>
            <a:r>
              <a:rPr lang="de-DE"/>
              <a:t>E: careers.team@moulton.ac.uk    T: 01604 491131 Ext: 2017</a:t>
            </a:r>
            <a:endParaRPr lang="en-US" b="1" dirty="0"/>
          </a:p>
        </p:txBody>
      </p:sp>
      <p:sp>
        <p:nvSpPr>
          <p:cNvPr id="6" name="TextBox 5">
            <a:extLst>
              <a:ext uri="{FF2B5EF4-FFF2-40B4-BE49-F238E27FC236}">
                <a16:creationId xmlns:a16="http://schemas.microsoft.com/office/drawing/2014/main" id="{F7E23628-B756-18BA-F4E1-1CB23B472CE2}"/>
              </a:ext>
            </a:extLst>
          </p:cNvPr>
          <p:cNvSpPr txBox="1"/>
          <p:nvPr/>
        </p:nvSpPr>
        <p:spPr>
          <a:xfrm>
            <a:off x="287337" y="1171366"/>
            <a:ext cx="2769372" cy="1815882"/>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Select answers from the drop-down options.</a:t>
            </a:r>
          </a:p>
          <a:p>
            <a:endParaRPr lang="en-GB" sz="1600" dirty="0">
              <a:solidFill>
                <a:srgbClr val="313537"/>
              </a:solidFill>
              <a:latin typeface="Roboto Light "/>
            </a:endParaRPr>
          </a:p>
          <a:p>
            <a:r>
              <a:rPr lang="en-GB" sz="1600" dirty="0">
                <a:solidFill>
                  <a:srgbClr val="313537"/>
                </a:solidFill>
                <a:latin typeface="Roboto Light "/>
              </a:rPr>
              <a:t>You can manage this section at any time in your ‘Preferences’. </a:t>
            </a:r>
            <a:endParaRPr lang="en-GB" sz="1600" dirty="0">
              <a:solidFill>
                <a:srgbClr val="1F2834"/>
              </a:solidFill>
              <a:latin typeface="Roboto Light "/>
              <a:cs typeface="Calibri"/>
            </a:endParaRPr>
          </a:p>
          <a:p>
            <a:endParaRPr lang="en-GB" sz="1600" dirty="0">
              <a:solidFill>
                <a:srgbClr val="313537"/>
              </a:solidFill>
            </a:endParaRPr>
          </a:p>
        </p:txBody>
      </p:sp>
      <p:pic>
        <p:nvPicPr>
          <p:cNvPr id="11" name="Picture 10">
            <a:extLst>
              <a:ext uri="{FF2B5EF4-FFF2-40B4-BE49-F238E27FC236}">
                <a16:creationId xmlns:a16="http://schemas.microsoft.com/office/drawing/2014/main" id="{9BE87069-EE37-9D8E-DEE3-47C6FC2F7069}"/>
              </a:ext>
            </a:extLst>
          </p:cNvPr>
          <p:cNvPicPr>
            <a:picLocks noChangeAspect="1"/>
          </p:cNvPicPr>
          <p:nvPr/>
        </p:nvPicPr>
        <p:blipFill>
          <a:blip r:embed="rId2"/>
          <a:stretch>
            <a:fillRect/>
          </a:stretch>
        </p:blipFill>
        <p:spPr>
          <a:xfrm>
            <a:off x="3247689" y="859018"/>
            <a:ext cx="3729852" cy="3742582"/>
          </a:xfrm>
          <a:prstGeom prst="roundRect">
            <a:avLst>
              <a:gd name="adj" fmla="val 7371"/>
            </a:avLst>
          </a:prstGeom>
          <a:ln w="6350">
            <a:solidFill>
              <a:schemeClr val="tx2">
                <a:lumMod val="40000"/>
                <a:lumOff val="60000"/>
              </a:schemeClr>
            </a:solidFill>
          </a:ln>
          <a:effectLst/>
        </p:spPr>
      </p:pic>
    </p:spTree>
    <p:extLst>
      <p:ext uri="{BB962C8B-B14F-4D97-AF65-F5344CB8AC3E}">
        <p14:creationId xmlns:p14="http://schemas.microsoft.com/office/powerpoint/2010/main" val="348309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dirty="0">
                <a:latin typeface="Roboto" panose="02000000000000000000" pitchFamily="2" charset="0"/>
              </a:rPr>
              <a:t>Your email </a:t>
            </a:r>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de-DE"/>
              <a:t>E: careers.team@moulton.ac.uk    T: 01604 491131 Ext: 2017</a:t>
            </a:r>
            <a:endParaRPr lang="en-US" b="1"/>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3290783" cy="3539177"/>
          </a:xfrm>
          <a:prstGeom prst="rect">
            <a:avLst/>
          </a:prstGeom>
          <a:ln>
            <a:noFill/>
          </a:ln>
        </p:spPr>
        <p:txBody>
          <a:bodyPr vert="horz" lIns="0" tIns="0" rIns="0" bIns="0" rtlCol="0">
            <a:normAutofit fontScale="62500" lnSpcReduction="2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It’s important your contact details are kept up to date throughout your application.</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 </a:t>
            </a: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We </a:t>
            </a:r>
            <a:r>
              <a:rPr lang="en-GB" sz="2600" b="1" dirty="0">
                <a:solidFill>
                  <a:srgbClr val="000000"/>
                </a:solidFill>
                <a:latin typeface="Roboto Light "/>
                <a:ea typeface="+mn-ea"/>
                <a:cs typeface="+mn-cs"/>
              </a:rPr>
              <a:t>recommend using a personal email address </a:t>
            </a:r>
            <a:r>
              <a:rPr lang="en-GB" sz="2600" dirty="0">
                <a:solidFill>
                  <a:srgbClr val="000000"/>
                </a:solidFill>
                <a:latin typeface="Roboto Light "/>
                <a:ea typeface="+mn-ea"/>
                <a:cs typeface="+mn-cs"/>
              </a:rPr>
              <a:t>as your primary email, rather than a school/college one, so that you have access to it throughout your application journey. </a:t>
            </a:r>
          </a:p>
          <a:p>
            <a:pPr marL="0" indent="0">
              <a:lnSpc>
                <a:spcPct val="120000"/>
              </a:lnSpc>
              <a:spcBef>
                <a:spcPts val="0"/>
              </a:spcBef>
              <a:buFont typeface="Wingdings" pitchFamily="2" charset="2"/>
              <a:buNone/>
            </a:pPr>
            <a:endParaRPr lang="en-GB" sz="2600" dirty="0">
              <a:solidFill>
                <a:srgbClr val="000000"/>
              </a:solidFill>
              <a:latin typeface="Roboto Light "/>
              <a:ea typeface="+mn-ea"/>
              <a:cs typeface="+mn-cs"/>
            </a:endParaRPr>
          </a:p>
          <a:p>
            <a:pPr marL="0" indent="0">
              <a:lnSpc>
                <a:spcPct val="120000"/>
              </a:lnSpc>
              <a:spcBef>
                <a:spcPts val="0"/>
              </a:spcBef>
              <a:buFont typeface="Wingdings" pitchFamily="2" charset="2"/>
              <a:buNone/>
            </a:pPr>
            <a:r>
              <a:rPr lang="en-GB" sz="2600" dirty="0">
                <a:solidFill>
                  <a:srgbClr val="000000"/>
                </a:solidFill>
                <a:latin typeface="Roboto Light "/>
                <a:ea typeface="+mn-ea"/>
                <a:cs typeface="+mn-cs"/>
              </a:rPr>
              <a:t>To update your email address, go to ‘Preferences’ and ‘Edit your account’ from drop-down, where you can change your email. </a:t>
            </a:r>
            <a:endParaRPr lang="en-GB" sz="1900" b="1" dirty="0">
              <a:solidFill>
                <a:srgbClr val="313537"/>
              </a:solidFill>
              <a:latin typeface="Roboto Light "/>
            </a:endParaRPr>
          </a:p>
        </p:txBody>
      </p:sp>
      <p:pic>
        <p:nvPicPr>
          <p:cNvPr id="1026" name="Picture 9">
            <a:extLst>
              <a:ext uri="{FF2B5EF4-FFF2-40B4-BE49-F238E27FC236}">
                <a16:creationId xmlns:a16="http://schemas.microsoft.com/office/drawing/2014/main" id="{E801469A-8ECF-DFD8-01D9-1AC423385C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362" y="1937025"/>
            <a:ext cx="3729365" cy="2396436"/>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ChangeAspect="1"/>
          </p:cNvPicPr>
          <p:nvPr/>
        </p:nvPicPr>
        <p:blipFill>
          <a:blip r:embed="rId4"/>
          <a:stretch>
            <a:fillRect/>
          </a:stretch>
        </p:blipFill>
        <p:spPr>
          <a:xfrm>
            <a:off x="4119190" y="518534"/>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1100102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494E25-1ED0-641E-23D3-85C9E69D9FCB}"/>
              </a:ext>
            </a:extLst>
          </p:cNvPr>
          <p:cNvPicPr>
            <a:picLocks noChangeAspect="1"/>
          </p:cNvPicPr>
          <p:nvPr/>
        </p:nvPicPr>
        <p:blipFill rotWithShape="1">
          <a:blip r:embed="rId3"/>
          <a:srcRect l="3808" t="21567" r="70573" b="38653"/>
          <a:stretch/>
        </p:blipFill>
        <p:spPr>
          <a:xfrm>
            <a:off x="2228960" y="2385307"/>
            <a:ext cx="2342597" cy="2046159"/>
          </a:xfrm>
          <a:prstGeom prst="roundRect">
            <a:avLst>
              <a:gd name="adj" fmla="val 4779"/>
            </a:avLst>
          </a:prstGeom>
          <a:ln w="6350">
            <a:solidFill>
              <a:schemeClr val="tx2">
                <a:lumMod val="40000"/>
                <a:lumOff val="60000"/>
              </a:schemeClr>
            </a:solidFill>
          </a:ln>
          <a:effectLst/>
        </p:spPr>
      </p:pic>
      <p:sp>
        <p:nvSpPr>
          <p:cNvPr id="6" name="Title 5">
            <a:extLst>
              <a:ext uri="{FF2B5EF4-FFF2-40B4-BE49-F238E27FC236}">
                <a16:creationId xmlns:a16="http://schemas.microsoft.com/office/drawing/2014/main" id="{7FDFDB6F-F258-0093-F9CC-79EF9307B542}"/>
              </a:ext>
            </a:extLst>
          </p:cNvPr>
          <p:cNvSpPr>
            <a:spLocks noGrp="1"/>
          </p:cNvSpPr>
          <p:nvPr>
            <p:ph type="title"/>
          </p:nvPr>
        </p:nvSpPr>
        <p:spPr>
          <a:xfrm>
            <a:off x="432643" y="-20271"/>
            <a:ext cx="7610869" cy="1019027"/>
          </a:xfrm>
        </p:spPr>
        <p:txBody>
          <a:bodyPr/>
          <a:lstStyle/>
          <a:p>
            <a:r>
              <a:rPr lang="en-GB" dirty="0">
                <a:latin typeface="Roboto" panose="02000000000000000000" pitchFamily="2" charset="0"/>
              </a:rPr>
              <a:t>Welsh language preferences</a:t>
            </a:r>
          </a:p>
        </p:txBody>
      </p:sp>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de-DE"/>
              <a:t>E: careers.team@moulton.ac.uk    T: 01604 491131 Ext: 2017</a:t>
            </a:r>
            <a:endParaRPr lang="en-US" b="1"/>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432643" y="1264598"/>
            <a:ext cx="4071901" cy="3539177"/>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lnSpc>
                <a:spcPct val="120000"/>
              </a:lnSpc>
              <a:spcBef>
                <a:spcPts val="0"/>
              </a:spcBef>
              <a:buFont typeface="Wingdings" pitchFamily="2" charset="2"/>
              <a:buNone/>
            </a:pPr>
            <a:r>
              <a:rPr lang="en-GB" sz="1400" dirty="0">
                <a:solidFill>
                  <a:srgbClr val="000000"/>
                </a:solidFill>
                <a:latin typeface="Roboto Light "/>
                <a:ea typeface="+mn-ea"/>
                <a:cs typeface="+mn-cs"/>
              </a:rPr>
              <a:t>If you would prefer to view your application, along with the help text and receive communications from us in Welsh, you can update your language preferences.</a:t>
            </a:r>
          </a:p>
        </p:txBody>
      </p:sp>
      <p:pic>
        <p:nvPicPr>
          <p:cNvPr id="11" name="Picture 10">
            <a:extLst>
              <a:ext uri="{FF2B5EF4-FFF2-40B4-BE49-F238E27FC236}">
                <a16:creationId xmlns:a16="http://schemas.microsoft.com/office/drawing/2014/main" id="{F5D3C88F-BB10-7FE5-1186-591B70383788}"/>
              </a:ext>
            </a:extLst>
          </p:cNvPr>
          <p:cNvPicPr>
            <a:picLocks noChangeAspect="1"/>
          </p:cNvPicPr>
          <p:nvPr/>
        </p:nvPicPr>
        <p:blipFill rotWithShape="1">
          <a:blip r:embed="rId4"/>
          <a:srcRect l="75492" t="12824" r="6885" b="50000"/>
          <a:stretch/>
        </p:blipFill>
        <p:spPr>
          <a:xfrm>
            <a:off x="352099" y="2487425"/>
            <a:ext cx="1611443" cy="1912184"/>
          </a:xfrm>
          <a:prstGeom prst="roundRect">
            <a:avLst>
              <a:gd name="adj" fmla="val 4779"/>
            </a:avLst>
          </a:prstGeom>
          <a:ln w="6350">
            <a:solidFill>
              <a:schemeClr val="tx2">
                <a:lumMod val="40000"/>
                <a:lumOff val="60000"/>
              </a:schemeClr>
            </a:solidFill>
          </a:ln>
          <a:effectLst/>
        </p:spPr>
      </p:pic>
      <p:sp>
        <p:nvSpPr>
          <p:cNvPr id="12" name="Rectangle: Rounded Corners 11">
            <a:extLst>
              <a:ext uri="{FF2B5EF4-FFF2-40B4-BE49-F238E27FC236}">
                <a16:creationId xmlns:a16="http://schemas.microsoft.com/office/drawing/2014/main" id="{2923FA7A-1EDC-3EBF-E746-5348B7D0D482}"/>
              </a:ext>
            </a:extLst>
          </p:cNvPr>
          <p:cNvSpPr/>
          <p:nvPr/>
        </p:nvSpPr>
        <p:spPr>
          <a:xfrm>
            <a:off x="2383436" y="3878902"/>
            <a:ext cx="1146748" cy="3297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739792A-C1EF-7E0D-6357-D2D2E8997D8C}"/>
              </a:ext>
            </a:extLst>
          </p:cNvPr>
          <p:cNvPicPr>
            <a:picLocks noChangeAspect="1"/>
          </p:cNvPicPr>
          <p:nvPr/>
        </p:nvPicPr>
        <p:blipFill>
          <a:blip r:embed="rId5"/>
          <a:stretch>
            <a:fillRect/>
          </a:stretch>
        </p:blipFill>
        <p:spPr>
          <a:xfrm>
            <a:off x="4894142" y="1264598"/>
            <a:ext cx="3962521" cy="3359529"/>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258834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650A6-E41E-7348-AED4-78576F1657EF}"/>
              </a:ext>
            </a:extLst>
          </p:cNvPr>
          <p:cNvSpPr>
            <a:spLocks noGrp="1"/>
          </p:cNvSpPr>
          <p:nvPr>
            <p:ph type="title"/>
          </p:nvPr>
        </p:nvSpPr>
        <p:spPr/>
        <p:txBody>
          <a:bodyPr/>
          <a:lstStyle/>
          <a:p>
            <a:r>
              <a:rPr lang="en-US" dirty="0">
                <a:latin typeface="Roboto" panose="02000000000000000000" pitchFamily="2" charset="0"/>
              </a:rPr>
              <a:t>Starting your application. </a:t>
            </a:r>
          </a:p>
        </p:txBody>
      </p:sp>
    </p:spTree>
    <p:custDataLst>
      <p:tags r:id="rId1"/>
    </p:custDataLst>
    <p:extLst>
      <p:ext uri="{BB962C8B-B14F-4D97-AF65-F5344CB8AC3E}">
        <p14:creationId xmlns:p14="http://schemas.microsoft.com/office/powerpoint/2010/main" val="2685336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8B7A40-3661-4336-8F76-AF8228F85044}"/>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FEE68A6A-3CFA-4125-B052-881F866796A6}"/>
              </a:ext>
            </a:extLst>
          </p:cNvPr>
          <p:cNvSpPr>
            <a:spLocks noGrp="1"/>
          </p:cNvSpPr>
          <p:nvPr>
            <p:ph type="ftr" sz="quarter" idx="3"/>
          </p:nvPr>
        </p:nvSpPr>
        <p:spPr/>
        <p:txBody>
          <a:bodyPr/>
          <a:lstStyle/>
          <a:p>
            <a:r>
              <a:rPr lang="de-DE"/>
              <a:t>E: careers.team@moulton.ac.uk    T: 01604 491131 Ext: 2017</a:t>
            </a:r>
            <a:endParaRPr lang="en-US" b="1"/>
          </a:p>
        </p:txBody>
      </p:sp>
      <p:sp>
        <p:nvSpPr>
          <p:cNvPr id="2" name="Title 1">
            <a:extLst>
              <a:ext uri="{FF2B5EF4-FFF2-40B4-BE49-F238E27FC236}">
                <a16:creationId xmlns:a16="http://schemas.microsoft.com/office/drawing/2014/main" id="{6A560F69-1AC7-4435-8F38-6E59A61CFE03}"/>
              </a:ext>
            </a:extLst>
          </p:cNvPr>
          <p:cNvSpPr>
            <a:spLocks noGrp="1"/>
          </p:cNvSpPr>
          <p:nvPr>
            <p:ph type="title" idx="4294967295"/>
          </p:nvPr>
        </p:nvSpPr>
        <p:spPr>
          <a:xfrm>
            <a:off x="287338" y="14270"/>
            <a:ext cx="7610475" cy="1019175"/>
          </a:xfrm>
        </p:spPr>
        <p:txBody>
          <a:bodyPr/>
          <a:lstStyle/>
          <a:p>
            <a:r>
              <a:rPr lang="en-GB" dirty="0">
                <a:latin typeface="Roboto" panose="02000000000000000000" pitchFamily="2" charset="0"/>
              </a:rPr>
              <a:t>Starting your application </a:t>
            </a:r>
          </a:p>
        </p:txBody>
      </p:sp>
      <p:sp>
        <p:nvSpPr>
          <p:cNvPr id="15" name="TextBox 14">
            <a:extLst>
              <a:ext uri="{FF2B5EF4-FFF2-40B4-BE49-F238E27FC236}">
                <a16:creationId xmlns:a16="http://schemas.microsoft.com/office/drawing/2014/main" id="{7EF699A2-8A96-4F19-AD3A-476E199B1609}"/>
              </a:ext>
            </a:extLst>
          </p:cNvPr>
          <p:cNvSpPr txBox="1"/>
          <p:nvPr/>
        </p:nvSpPr>
        <p:spPr>
          <a:xfrm>
            <a:off x="287338" y="1468789"/>
            <a:ext cx="2923074" cy="2800767"/>
          </a:xfrm>
          <a:prstGeom prst="rect">
            <a:avLst/>
          </a:prstGeom>
          <a:noFill/>
        </p:spPr>
        <p:txBody>
          <a:bodyPr wrap="square">
            <a:spAutoFit/>
          </a:bodyPr>
          <a:lstStyle/>
          <a:p>
            <a:r>
              <a:rPr lang="en-GB" sz="1600" dirty="0">
                <a:solidFill>
                  <a:srgbClr val="313537"/>
                </a:solidFill>
                <a:latin typeface="Roboto Light "/>
                <a:ea typeface="+mn-lt"/>
                <a:cs typeface="+mn-lt"/>
              </a:rPr>
              <a:t>Choose the year you want to start your studies, level of study (it's </a:t>
            </a:r>
            <a:r>
              <a:rPr lang="en-GB" sz="1600" b="1" dirty="0">
                <a:solidFill>
                  <a:srgbClr val="313537"/>
                </a:solidFill>
                <a:latin typeface="Roboto Light "/>
                <a:ea typeface="+mn-lt"/>
                <a:cs typeface="+mn-lt"/>
              </a:rPr>
              <a:t>Undergraduate </a:t>
            </a:r>
            <a:r>
              <a:rPr lang="en-GB" sz="1600" dirty="0">
                <a:solidFill>
                  <a:srgbClr val="313537"/>
                </a:solidFill>
                <a:latin typeface="Roboto Light "/>
                <a:ea typeface="+mn-lt"/>
                <a:cs typeface="+mn-lt"/>
              </a:rPr>
              <a:t>if you are still at school/college) and type of application you wish to make. </a:t>
            </a:r>
            <a:endParaRPr lang="en-GB" sz="1600" dirty="0">
              <a:solidFill>
                <a:srgbClr val="1F2834"/>
              </a:solidFill>
              <a:latin typeface="Roboto Light "/>
              <a:ea typeface="+mn-lt"/>
              <a:cs typeface="+mn-lt"/>
            </a:endParaRPr>
          </a:p>
          <a:p>
            <a:endParaRPr lang="en-GB" sz="1600" dirty="0">
              <a:latin typeface="Roboto Light "/>
              <a:ea typeface="+mn-lt"/>
              <a:cs typeface="+mn-lt"/>
            </a:endParaRPr>
          </a:p>
          <a:p>
            <a:r>
              <a:rPr lang="en-GB" sz="1600" dirty="0">
                <a:latin typeface="Roboto Light "/>
                <a:ea typeface="+mn-lt"/>
                <a:cs typeface="+mn-lt"/>
              </a:rPr>
              <a:t>Make sure you choose </a:t>
            </a:r>
            <a:r>
              <a:rPr lang="en-GB" sz="1600" b="1" dirty="0">
                <a:latin typeface="Roboto Light "/>
                <a:ea typeface="+mn-lt"/>
                <a:cs typeface="+mn-lt"/>
              </a:rPr>
              <a:t>2025</a:t>
            </a:r>
            <a:r>
              <a:rPr lang="en-GB" sz="1600" dirty="0">
                <a:latin typeface="Roboto Light "/>
                <a:ea typeface="+mn-lt"/>
                <a:cs typeface="+mn-lt"/>
              </a:rPr>
              <a:t> if you want to start next year, including if you want to defer entry.  </a:t>
            </a:r>
          </a:p>
        </p:txBody>
      </p:sp>
      <p:pic>
        <p:nvPicPr>
          <p:cNvPr id="9" name="Picture 8" descr="Graphical user interface, website&#10;&#10;Description automatically generated">
            <a:extLst>
              <a:ext uri="{FF2B5EF4-FFF2-40B4-BE49-F238E27FC236}">
                <a16:creationId xmlns:a16="http://schemas.microsoft.com/office/drawing/2014/main" id="{EA87BE38-5CA2-5C56-B379-C49199E19B37}"/>
              </a:ext>
            </a:extLst>
          </p:cNvPr>
          <p:cNvPicPr>
            <a:picLocks noChangeAspect="1"/>
          </p:cNvPicPr>
          <p:nvPr/>
        </p:nvPicPr>
        <p:blipFill>
          <a:blip r:embed="rId3"/>
          <a:stretch>
            <a:fillRect/>
          </a:stretch>
        </p:blipFill>
        <p:spPr>
          <a:xfrm>
            <a:off x="3331481" y="1198486"/>
            <a:ext cx="5250071" cy="3359088"/>
          </a:xfrm>
          <a:prstGeom prst="roundRect">
            <a:avLst>
              <a:gd name="adj" fmla="val 737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679096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0D9DCE-AF2F-40D9-BA6F-AE962B43DC1B}"/>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4" name="Footer Placeholder 3">
            <a:extLst>
              <a:ext uri="{FF2B5EF4-FFF2-40B4-BE49-F238E27FC236}">
                <a16:creationId xmlns:a16="http://schemas.microsoft.com/office/drawing/2014/main" id="{5A43258D-5026-4C42-90FB-AA9AF7417AEE}"/>
              </a:ext>
            </a:extLst>
          </p:cNvPr>
          <p:cNvSpPr>
            <a:spLocks noGrp="1"/>
          </p:cNvSpPr>
          <p:nvPr>
            <p:ph type="ftr" sz="quarter" idx="3"/>
          </p:nvPr>
        </p:nvSpPr>
        <p:spPr>
          <a:xfrm>
            <a:off x="1155229" y="4870542"/>
            <a:ext cx="4482625" cy="226342"/>
          </a:xfrm>
        </p:spPr>
        <p:txBody>
          <a:bodyPr/>
          <a:lstStyle/>
          <a:p>
            <a:r>
              <a:rPr lang="de-DE" dirty="0"/>
              <a:t>E: careers.team@moulton.ac.uk    T: 01604 491131 Ext: 2017</a:t>
            </a:r>
            <a:endParaRPr lang="en-US" b="1" dirty="0"/>
          </a:p>
        </p:txBody>
      </p:sp>
      <p:sp>
        <p:nvSpPr>
          <p:cNvPr id="5" name="Title 2">
            <a:extLst>
              <a:ext uri="{FF2B5EF4-FFF2-40B4-BE49-F238E27FC236}">
                <a16:creationId xmlns:a16="http://schemas.microsoft.com/office/drawing/2014/main" id="{9CC7C7BE-3181-441C-851E-F33D14A326B2}"/>
              </a:ext>
            </a:extLst>
          </p:cNvPr>
          <p:cNvSpPr txBox="1">
            <a:spLocks/>
          </p:cNvSpPr>
          <p:nvPr/>
        </p:nvSpPr>
        <p:spPr>
          <a:xfrm>
            <a:off x="369634" y="550366"/>
            <a:ext cx="7610475" cy="1017588"/>
          </a:xfrm>
          <a:prstGeom prst="rect">
            <a:avLst/>
          </a:prstGeom>
        </p:spPr>
        <p:txBody>
          <a:bodyPr vert="horz" wrap="none" lIns="0" tIns="0" rIns="0" bIns="0" rtlCol="0" anchor="b">
            <a:noAutofit/>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Starting your application </a:t>
            </a:r>
            <a:br>
              <a:rPr lang="en-US" dirty="0"/>
            </a:br>
            <a:endParaRPr lang="en-GB" dirty="0"/>
          </a:p>
        </p:txBody>
      </p:sp>
      <p:sp>
        <p:nvSpPr>
          <p:cNvPr id="7" name="TextBox 5">
            <a:extLst>
              <a:ext uri="{FF2B5EF4-FFF2-40B4-BE49-F238E27FC236}">
                <a16:creationId xmlns:a16="http://schemas.microsoft.com/office/drawing/2014/main" id="{D9E3A417-24CC-4633-946C-DC68249804A0}"/>
              </a:ext>
            </a:extLst>
          </p:cNvPr>
          <p:cNvSpPr txBox="1"/>
          <p:nvPr/>
        </p:nvSpPr>
        <p:spPr>
          <a:xfrm>
            <a:off x="305162" y="1093375"/>
            <a:ext cx="7995269" cy="646331"/>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latin typeface="Roboto Light "/>
              </a:rPr>
              <a:t>To start your UCAS application click on </a:t>
            </a:r>
            <a:r>
              <a:rPr lang="en-GB" b="1" i="0" dirty="0">
                <a:solidFill>
                  <a:srgbClr val="000000"/>
                </a:solidFill>
                <a:effectLst/>
                <a:latin typeface="Roboto Light "/>
              </a:rPr>
              <a:t>2025 applications </a:t>
            </a:r>
            <a:r>
              <a:rPr lang="en-GB" i="0" dirty="0">
                <a:solidFill>
                  <a:srgbClr val="000000"/>
                </a:solidFill>
                <a:effectLst/>
                <a:latin typeface="Roboto Light "/>
              </a:rPr>
              <a:t>to get started</a:t>
            </a:r>
            <a:r>
              <a:rPr lang="en-GB" dirty="0">
                <a:solidFill>
                  <a:srgbClr val="000000"/>
                </a:solidFill>
                <a:latin typeface="Roboto Light "/>
              </a:rPr>
              <a:t>.</a:t>
            </a:r>
            <a:endParaRPr lang="en-GB" dirty="0">
              <a:solidFill>
                <a:srgbClr val="1F2834"/>
              </a:solidFill>
              <a:latin typeface="Roboto Light "/>
            </a:endParaRPr>
          </a:p>
          <a:p>
            <a:endParaRPr lang="en-GB" dirty="0">
              <a:solidFill>
                <a:srgbClr val="000000"/>
              </a:solidFill>
            </a:endParaRPr>
          </a:p>
        </p:txBody>
      </p:sp>
      <p:sp>
        <p:nvSpPr>
          <p:cNvPr id="11" name="Rectangle 10">
            <a:extLst>
              <a:ext uri="{FF2B5EF4-FFF2-40B4-BE49-F238E27FC236}">
                <a16:creationId xmlns:a16="http://schemas.microsoft.com/office/drawing/2014/main" id="{2E78C45D-7681-0687-6F9C-6CB15572B2FF}"/>
              </a:ext>
            </a:extLst>
          </p:cNvPr>
          <p:cNvSpPr/>
          <p:nvPr/>
        </p:nvSpPr>
        <p:spPr>
          <a:xfrm>
            <a:off x="5543851" y="1849791"/>
            <a:ext cx="1303835" cy="343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D6EF7C7C-E64B-D0A1-EE3D-983B970E5345}"/>
              </a:ext>
            </a:extLst>
          </p:cNvPr>
          <p:cNvPicPr>
            <a:picLocks noChangeAspect="1"/>
          </p:cNvPicPr>
          <p:nvPr/>
        </p:nvPicPr>
        <p:blipFill rotWithShape="1">
          <a:blip r:embed="rId3"/>
          <a:srcRect t="7270"/>
          <a:stretch/>
        </p:blipFill>
        <p:spPr>
          <a:xfrm>
            <a:off x="1499186" y="1567954"/>
            <a:ext cx="5607220" cy="3232421"/>
          </a:xfrm>
          <a:prstGeom prst="roundRect">
            <a:avLst>
              <a:gd name="adj" fmla="val 1008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592792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4FF2F-3F7B-463D-978F-E0E4837EB2A3}"/>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4" name="Footer Placeholder 3">
            <a:extLst>
              <a:ext uri="{FF2B5EF4-FFF2-40B4-BE49-F238E27FC236}">
                <a16:creationId xmlns:a16="http://schemas.microsoft.com/office/drawing/2014/main" id="{8A930483-3200-493F-B886-3FF9C40FB022}"/>
              </a:ext>
            </a:extLst>
          </p:cNvPr>
          <p:cNvSpPr>
            <a:spLocks noGrp="1"/>
          </p:cNvSpPr>
          <p:nvPr>
            <p:ph type="ftr" sz="quarter" idx="3"/>
          </p:nvPr>
        </p:nvSpPr>
        <p:spPr/>
        <p:txBody>
          <a:bodyPr/>
          <a:lstStyle/>
          <a:p>
            <a:r>
              <a:rPr lang="de-DE"/>
              <a:t>E: careers.team@moulton.ac.uk    T: 01604 491131 Ext: 2017</a:t>
            </a:r>
            <a:endParaRPr lang="en-US" b="1"/>
          </a:p>
        </p:txBody>
      </p:sp>
      <p:sp>
        <p:nvSpPr>
          <p:cNvPr id="5" name="TextBox 5">
            <a:extLst>
              <a:ext uri="{FF2B5EF4-FFF2-40B4-BE49-F238E27FC236}">
                <a16:creationId xmlns:a16="http://schemas.microsoft.com/office/drawing/2014/main" id="{6EBCA3C1-9F1F-4E58-A811-F606AD70EF86}"/>
              </a:ext>
            </a:extLst>
          </p:cNvPr>
          <p:cNvSpPr txBox="1"/>
          <p:nvPr/>
        </p:nvSpPr>
        <p:spPr>
          <a:xfrm>
            <a:off x="635394" y="1675306"/>
            <a:ext cx="2602947" cy="2554545"/>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a:t>
            </a:r>
            <a:r>
              <a:rPr lang="en-GB" sz="1600" b="0" i="0" dirty="0">
                <a:solidFill>
                  <a:srgbClr val="000000"/>
                </a:solidFill>
                <a:effectLst/>
                <a:latin typeface="Roboto Light "/>
              </a:rPr>
              <a:t>f </a:t>
            </a:r>
            <a:r>
              <a:rPr lang="en-GB" sz="1600" dirty="0">
                <a:solidFill>
                  <a:srgbClr val="000000"/>
                </a:solidFill>
                <a:latin typeface="Roboto Light "/>
              </a:rPr>
              <a:t>you're applying</a:t>
            </a:r>
            <a:r>
              <a:rPr lang="en-GB" sz="1600" b="0" i="0" dirty="0">
                <a:solidFill>
                  <a:srgbClr val="000000"/>
                </a:solidFill>
                <a:effectLst/>
                <a:latin typeface="Roboto Light "/>
              </a:rPr>
              <a:t> </a:t>
            </a:r>
            <a:r>
              <a:rPr lang="en-GB" sz="1600" dirty="0">
                <a:solidFill>
                  <a:srgbClr val="000000"/>
                </a:solidFill>
                <a:latin typeface="Roboto Light "/>
              </a:rPr>
              <a:t>with the help of your school, college</a:t>
            </a:r>
            <a:r>
              <a:rPr lang="en-GB" sz="1600" b="0" i="0" dirty="0">
                <a:solidFill>
                  <a:srgbClr val="000000"/>
                </a:solidFill>
                <a:effectLst/>
                <a:latin typeface="Roboto Light "/>
              </a:rPr>
              <a:t> </a:t>
            </a:r>
            <a:r>
              <a:rPr lang="en-GB" sz="1600" dirty="0">
                <a:solidFill>
                  <a:srgbClr val="000000"/>
                </a:solidFill>
                <a:latin typeface="Roboto Light "/>
              </a:rPr>
              <a:t>or centre then </a:t>
            </a:r>
            <a:r>
              <a:rPr lang="en-GB" sz="1600" b="0" i="0" dirty="0">
                <a:solidFill>
                  <a:srgbClr val="000000"/>
                </a:solidFill>
                <a:effectLst/>
                <a:latin typeface="Roboto Light "/>
              </a:rPr>
              <a:t>select ‘</a:t>
            </a:r>
            <a:r>
              <a:rPr lang="en-GB" sz="1600" b="1" i="0" dirty="0">
                <a:solidFill>
                  <a:srgbClr val="000000"/>
                </a:solidFill>
                <a:effectLst/>
                <a:latin typeface="Roboto Light "/>
              </a:rPr>
              <a:t>Yes’.</a:t>
            </a:r>
          </a:p>
          <a:p>
            <a:endParaRPr lang="en-GB" sz="1600" b="1" dirty="0">
              <a:solidFill>
                <a:srgbClr val="000000"/>
              </a:solidFill>
              <a:latin typeface="Roboto Light "/>
            </a:endParaRPr>
          </a:p>
          <a:p>
            <a:r>
              <a:rPr lang="en-GB" sz="1600" i="0" dirty="0">
                <a:solidFill>
                  <a:srgbClr val="000000"/>
                </a:solidFill>
                <a:effectLst/>
                <a:latin typeface="Roboto Light "/>
              </a:rPr>
              <a:t>You will then need to enter the </a:t>
            </a:r>
            <a:r>
              <a:rPr lang="en-GB" sz="1600" b="1" i="0" dirty="0">
                <a:solidFill>
                  <a:srgbClr val="000000"/>
                </a:solidFill>
                <a:effectLst/>
                <a:latin typeface="Roboto Light "/>
              </a:rPr>
              <a:t>Buzzword.</a:t>
            </a:r>
          </a:p>
          <a:p>
            <a:endParaRPr lang="en-GB" sz="1600" b="1" dirty="0">
              <a:solidFill>
                <a:srgbClr val="000000"/>
              </a:solidFill>
              <a:latin typeface="Roboto Light "/>
              <a:cs typeface="Calibri"/>
            </a:endParaRPr>
          </a:p>
          <a:p>
            <a:r>
              <a:rPr lang="en-GB" sz="1600" i="0" dirty="0">
                <a:solidFill>
                  <a:srgbClr val="000000"/>
                </a:solidFill>
                <a:effectLst/>
                <a:latin typeface="Roboto Light "/>
                <a:cs typeface="Calibri"/>
              </a:rPr>
              <a:t>The Buzzword is given to you by your school, college or centre.</a:t>
            </a:r>
            <a:endParaRPr lang="en-GB" sz="1600" i="0" dirty="0">
              <a:solidFill>
                <a:srgbClr val="1F2834"/>
              </a:solidFill>
              <a:effectLst/>
              <a:latin typeface="Roboto Light "/>
              <a:cs typeface="Calibri"/>
            </a:endParaRPr>
          </a:p>
        </p:txBody>
      </p:sp>
      <p:pic>
        <p:nvPicPr>
          <p:cNvPr id="6" name="Picture 5">
            <a:extLst>
              <a:ext uri="{FF2B5EF4-FFF2-40B4-BE49-F238E27FC236}">
                <a16:creationId xmlns:a16="http://schemas.microsoft.com/office/drawing/2014/main" id="{A402DC02-0E15-4CDB-AA53-A4A2A6DA7A67}"/>
              </a:ext>
            </a:extLst>
          </p:cNvPr>
          <p:cNvPicPr>
            <a:picLocks noChangeAspect="1"/>
          </p:cNvPicPr>
          <p:nvPr/>
        </p:nvPicPr>
        <p:blipFill rotWithShape="1">
          <a:blip r:embed="rId4"/>
          <a:srcRect b="28686"/>
          <a:stretch/>
        </p:blipFill>
        <p:spPr>
          <a:xfrm>
            <a:off x="3831271" y="1298423"/>
            <a:ext cx="4242881" cy="1705215"/>
          </a:xfrm>
          <a:prstGeom prst="roundRect">
            <a:avLst>
              <a:gd name="adj" fmla="val 4779"/>
            </a:avLst>
          </a:prstGeom>
          <a:ln w="6350">
            <a:solidFill>
              <a:schemeClr val="tx2">
                <a:lumMod val="40000"/>
                <a:lumOff val="60000"/>
              </a:schemeClr>
            </a:solidFill>
          </a:ln>
          <a:effectLst/>
        </p:spPr>
      </p:pic>
      <p:sp>
        <p:nvSpPr>
          <p:cNvPr id="7" name="TextBox 6">
            <a:extLst>
              <a:ext uri="{FF2B5EF4-FFF2-40B4-BE49-F238E27FC236}">
                <a16:creationId xmlns:a16="http://schemas.microsoft.com/office/drawing/2014/main" id="{ADD7B80F-6B08-44AF-B000-14DFF765D406}"/>
              </a:ext>
            </a:extLst>
          </p:cNvPr>
          <p:cNvSpPr txBox="1"/>
          <p:nvPr/>
        </p:nvSpPr>
        <p:spPr>
          <a:xfrm>
            <a:off x="239569" y="481156"/>
            <a:ext cx="84969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8" name="Picture 3" descr="Graphical user interface, text, application&#10;&#10;Description automatically generated">
            <a:extLst>
              <a:ext uri="{FF2B5EF4-FFF2-40B4-BE49-F238E27FC236}">
                <a16:creationId xmlns:a16="http://schemas.microsoft.com/office/drawing/2014/main" id="{AF7DD5CB-F613-45D3-8404-3792583A466F}"/>
              </a:ext>
            </a:extLst>
          </p:cNvPr>
          <p:cNvPicPr>
            <a:picLocks noChangeAspect="1"/>
          </p:cNvPicPr>
          <p:nvPr/>
        </p:nvPicPr>
        <p:blipFill>
          <a:blip r:embed="rId5"/>
          <a:stretch>
            <a:fillRect/>
          </a:stretch>
        </p:blipFill>
        <p:spPr>
          <a:xfrm>
            <a:off x="3712465" y="3174574"/>
            <a:ext cx="4662434" cy="1661903"/>
          </a:xfrm>
          <a:prstGeom prst="roundRect">
            <a:avLst>
              <a:gd name="adj" fmla="val 4779"/>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36CEF1DE-91D8-C96E-AD61-07AFF0505768}"/>
              </a:ext>
            </a:extLst>
          </p:cNvPr>
          <p:cNvSpPr txBox="1"/>
          <p:nvPr/>
        </p:nvSpPr>
        <p:spPr>
          <a:xfrm>
            <a:off x="730250" y="1262897"/>
            <a:ext cx="3528316" cy="276999"/>
          </a:xfrm>
          <a:prstGeom prst="rect">
            <a:avLst/>
          </a:prstGeom>
          <a:noFill/>
        </p:spPr>
        <p:txBody>
          <a:bodyPr wrap="square" rtlCol="0">
            <a:spAutoFit/>
          </a:bodyPr>
          <a:lstStyle/>
          <a:p>
            <a:r>
              <a:rPr lang="en-GB" sz="1200" dirty="0">
                <a:solidFill>
                  <a:srgbClr val="FF0000"/>
                </a:solidFill>
              </a:rPr>
              <a:t>Please connect your account with us!!</a:t>
            </a:r>
          </a:p>
        </p:txBody>
      </p:sp>
      <p:cxnSp>
        <p:nvCxnSpPr>
          <p:cNvPr id="10" name="Straight Arrow Connector 9">
            <a:extLst>
              <a:ext uri="{FF2B5EF4-FFF2-40B4-BE49-F238E27FC236}">
                <a16:creationId xmlns:a16="http://schemas.microsoft.com/office/drawing/2014/main" id="{322421CE-2407-C694-B240-1FB178D05492}"/>
              </a:ext>
            </a:extLst>
          </p:cNvPr>
          <p:cNvCxnSpPr/>
          <p:nvPr/>
        </p:nvCxnSpPr>
        <p:spPr>
          <a:xfrm>
            <a:off x="2870200" y="1504370"/>
            <a:ext cx="1962150" cy="813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39FE09-57E8-574B-60C0-AAD05D19C19C}"/>
              </a:ext>
            </a:extLst>
          </p:cNvPr>
          <p:cNvSpPr txBox="1"/>
          <p:nvPr/>
        </p:nvSpPr>
        <p:spPr>
          <a:xfrm>
            <a:off x="730250" y="4344164"/>
            <a:ext cx="2540000" cy="369332"/>
          </a:xfrm>
          <a:prstGeom prst="rect">
            <a:avLst/>
          </a:prstGeom>
          <a:noFill/>
        </p:spPr>
        <p:txBody>
          <a:bodyPr wrap="square" rtlCol="0">
            <a:spAutoFit/>
          </a:bodyPr>
          <a:lstStyle/>
          <a:p>
            <a:r>
              <a:rPr lang="en-GB" dirty="0"/>
              <a:t>Buzzword: Moulton2025</a:t>
            </a:r>
          </a:p>
        </p:txBody>
      </p:sp>
    </p:spTree>
    <p:custDataLst>
      <p:tags r:id="rId2"/>
    </p:custDataLst>
    <p:extLst>
      <p:ext uri="{BB962C8B-B14F-4D97-AF65-F5344CB8AC3E}">
        <p14:creationId xmlns:p14="http://schemas.microsoft.com/office/powerpoint/2010/main" val="372744674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B0CA92-C83C-4B31-9325-0B1FC3D3E613}"/>
              </a:ext>
            </a:extLst>
          </p:cNvPr>
          <p:cNvSpPr>
            <a:spLocks noGrp="1"/>
          </p:cNvSpPr>
          <p:nvPr>
            <p:ph type="sldNum" sz="quarter" idx="4"/>
          </p:nvPr>
        </p:nvSpPr>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E0E86648-C8D4-4D58-989C-75573D456175}"/>
              </a:ext>
            </a:extLst>
          </p:cNvPr>
          <p:cNvSpPr>
            <a:spLocks noGrp="1"/>
          </p:cNvSpPr>
          <p:nvPr>
            <p:ph type="ftr" sz="quarter" idx="3"/>
          </p:nvPr>
        </p:nvSpPr>
        <p:spPr/>
        <p:txBody>
          <a:bodyPr/>
          <a:lstStyle/>
          <a:p>
            <a:r>
              <a:rPr lang="de-DE"/>
              <a:t>E: careers.team@moulton.ac.uk    T: 01604 491131 Ext: 2017</a:t>
            </a:r>
            <a:endParaRPr lang="en-US" b="1"/>
          </a:p>
        </p:txBody>
      </p:sp>
      <p:pic>
        <p:nvPicPr>
          <p:cNvPr id="5" name="Picture 7" descr="Graphical user interface, text, application, chat or text message&#10;&#10;Description automatically generated">
            <a:extLst>
              <a:ext uri="{FF2B5EF4-FFF2-40B4-BE49-F238E27FC236}">
                <a16:creationId xmlns:a16="http://schemas.microsoft.com/office/drawing/2014/main" id="{D24F7BF1-BAF8-4821-9D2D-AA17D37AF98F}"/>
              </a:ext>
            </a:extLst>
          </p:cNvPr>
          <p:cNvPicPr>
            <a:picLocks noChangeAspect="1"/>
          </p:cNvPicPr>
          <p:nvPr/>
        </p:nvPicPr>
        <p:blipFill>
          <a:blip r:embed="rId3"/>
          <a:stretch>
            <a:fillRect/>
          </a:stretch>
        </p:blipFill>
        <p:spPr>
          <a:xfrm>
            <a:off x="2596708" y="1203425"/>
            <a:ext cx="4156813" cy="1665634"/>
          </a:xfrm>
          <a:prstGeom prst="roundRect">
            <a:avLst>
              <a:gd name="adj" fmla="val 4779"/>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74C3CA2-D200-471A-856A-99F18B3588F9}"/>
              </a:ext>
            </a:extLst>
          </p:cNvPr>
          <p:cNvSpPr txBox="1"/>
          <p:nvPr/>
        </p:nvSpPr>
        <p:spPr>
          <a:xfrm>
            <a:off x="287339" y="1530045"/>
            <a:ext cx="2215582" cy="2800767"/>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ea typeface="+mn-lt"/>
                <a:cs typeface="+mn-lt"/>
              </a:rPr>
              <a:t>Enter the </a:t>
            </a:r>
            <a:r>
              <a:rPr lang="en-GB" sz="1600" b="1" dirty="0">
                <a:solidFill>
                  <a:srgbClr val="000000"/>
                </a:solidFill>
                <a:latin typeface="Roboto Light "/>
                <a:ea typeface="+mn-lt"/>
                <a:cs typeface="+mn-lt"/>
              </a:rPr>
              <a:t>buzzword</a:t>
            </a:r>
            <a:r>
              <a:rPr lang="en-GB" sz="1600" dirty="0">
                <a:solidFill>
                  <a:srgbClr val="000000"/>
                </a:solidFill>
                <a:latin typeface="Roboto Light "/>
                <a:ea typeface="+mn-lt"/>
                <a:cs typeface="+mn-lt"/>
              </a:rPr>
              <a:t>, and </a:t>
            </a:r>
            <a:r>
              <a:rPr lang="en-GB" sz="1600" b="1" dirty="0">
                <a:solidFill>
                  <a:srgbClr val="000000"/>
                </a:solidFill>
                <a:latin typeface="Roboto Light "/>
                <a:ea typeface="+mn-lt"/>
                <a:cs typeface="+mn-lt"/>
              </a:rPr>
              <a:t>confirm </a:t>
            </a:r>
            <a:r>
              <a:rPr lang="en-GB" sz="1600" dirty="0">
                <a:solidFill>
                  <a:srgbClr val="000000"/>
                </a:solidFill>
                <a:latin typeface="Roboto Light "/>
                <a:ea typeface="+mn-lt"/>
                <a:cs typeface="+mn-lt"/>
              </a:rPr>
              <a:t>the details are correct. </a:t>
            </a:r>
            <a:endParaRPr lang="en-GB" sz="1600" dirty="0">
              <a:solidFill>
                <a:srgbClr val="1F2834"/>
              </a:solidFill>
              <a:latin typeface="Roboto Light "/>
              <a:ea typeface="+mn-lt"/>
              <a:cs typeface="+mn-lt"/>
            </a:endParaRPr>
          </a:p>
          <a:p>
            <a:endParaRPr lang="en-GB" sz="1600" dirty="0">
              <a:solidFill>
                <a:srgbClr val="000000"/>
              </a:solidFill>
              <a:latin typeface="Roboto Light "/>
              <a:ea typeface="+mn-lt"/>
              <a:cs typeface="+mn-lt"/>
            </a:endParaRPr>
          </a:p>
          <a:p>
            <a:r>
              <a:rPr lang="en-GB" sz="1600" dirty="0">
                <a:solidFill>
                  <a:srgbClr val="000000"/>
                </a:solidFill>
                <a:latin typeface="Roboto Light "/>
                <a:ea typeface="+mn-lt"/>
                <a:cs typeface="+mn-lt"/>
              </a:rPr>
              <a:t>This will </a:t>
            </a:r>
            <a:r>
              <a:rPr lang="en-GB" sz="1600" b="1" dirty="0">
                <a:solidFill>
                  <a:srgbClr val="000000"/>
                </a:solidFill>
                <a:latin typeface="Roboto Light "/>
                <a:ea typeface="+mn-lt"/>
                <a:cs typeface="+mn-lt"/>
              </a:rPr>
              <a:t>link your application </a:t>
            </a:r>
            <a:r>
              <a:rPr lang="en-GB" sz="1600" dirty="0">
                <a:solidFill>
                  <a:srgbClr val="000000"/>
                </a:solidFill>
                <a:latin typeface="Roboto Light "/>
                <a:ea typeface="+mn-lt"/>
                <a:cs typeface="+mn-lt"/>
              </a:rPr>
              <a:t>to your school or college, so they can track your progress and provide support, including adding your reference.</a:t>
            </a:r>
            <a:endParaRPr lang="en-GB" sz="1600" dirty="0">
              <a:solidFill>
                <a:srgbClr val="000000"/>
              </a:solidFill>
              <a:latin typeface="Roboto Light "/>
              <a:cs typeface="Calibri"/>
            </a:endParaRPr>
          </a:p>
        </p:txBody>
      </p:sp>
      <p:sp>
        <p:nvSpPr>
          <p:cNvPr id="7" name="TextBox 1">
            <a:extLst>
              <a:ext uri="{FF2B5EF4-FFF2-40B4-BE49-F238E27FC236}">
                <a16:creationId xmlns:a16="http://schemas.microsoft.com/office/drawing/2014/main" id="{01138541-F8CB-4AE4-ACE5-23D12C781925}"/>
              </a:ext>
            </a:extLst>
          </p:cNvPr>
          <p:cNvSpPr txBox="1"/>
          <p:nvPr/>
        </p:nvSpPr>
        <p:spPr>
          <a:xfrm>
            <a:off x="232895" y="457545"/>
            <a:ext cx="857533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Graphical user interface, application&#10;&#10;Description automatically generated">
            <a:extLst>
              <a:ext uri="{FF2B5EF4-FFF2-40B4-BE49-F238E27FC236}">
                <a16:creationId xmlns:a16="http://schemas.microsoft.com/office/drawing/2014/main" id="{26FDF44B-DE98-4423-8BC2-600A26091D2B}"/>
              </a:ext>
            </a:extLst>
          </p:cNvPr>
          <p:cNvPicPr>
            <a:picLocks noChangeAspect="1"/>
          </p:cNvPicPr>
          <p:nvPr/>
        </p:nvPicPr>
        <p:blipFill rotWithShape="1">
          <a:blip r:embed="rId4"/>
          <a:srcRect t="1" b="1"/>
          <a:stretch/>
        </p:blipFill>
        <p:spPr>
          <a:xfrm>
            <a:off x="4572000" y="2505496"/>
            <a:ext cx="4363042" cy="229827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164503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C63F34-FCCB-4398-8247-9DA3B035BF05}"/>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4" name="Footer Placeholder 3">
            <a:extLst>
              <a:ext uri="{FF2B5EF4-FFF2-40B4-BE49-F238E27FC236}">
                <a16:creationId xmlns:a16="http://schemas.microsoft.com/office/drawing/2014/main" id="{DFB21C75-FE2B-4C1E-958C-907EE1BAE2EB}"/>
              </a:ext>
            </a:extLst>
          </p:cNvPr>
          <p:cNvSpPr>
            <a:spLocks noGrp="1"/>
          </p:cNvSpPr>
          <p:nvPr>
            <p:ph type="ftr" sz="quarter" idx="3"/>
          </p:nvPr>
        </p:nvSpPr>
        <p:spPr/>
        <p:txBody>
          <a:bodyPr/>
          <a:lstStyle/>
          <a:p>
            <a:r>
              <a:rPr lang="de-DE"/>
              <a:t>E: careers.team@moulton.ac.uk    T: 01604 491131 Ext: 2017</a:t>
            </a:r>
            <a:endParaRPr lang="en-US" b="1"/>
          </a:p>
        </p:txBody>
      </p:sp>
      <p:sp>
        <p:nvSpPr>
          <p:cNvPr id="5" name="TextBox 5">
            <a:extLst>
              <a:ext uri="{FF2B5EF4-FFF2-40B4-BE49-F238E27FC236}">
                <a16:creationId xmlns:a16="http://schemas.microsoft.com/office/drawing/2014/main" id="{341EA298-C1E8-4042-811A-3B881F84CA1F}"/>
              </a:ext>
            </a:extLst>
          </p:cNvPr>
          <p:cNvSpPr txBox="1"/>
          <p:nvPr/>
        </p:nvSpPr>
        <p:spPr>
          <a:xfrm>
            <a:off x="359709" y="1994831"/>
            <a:ext cx="2797307" cy="2308324"/>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Once your application has been linked, you can then select a </a:t>
            </a:r>
            <a:r>
              <a:rPr lang="en-GB" sz="1600" b="1" dirty="0">
                <a:solidFill>
                  <a:srgbClr val="000000"/>
                </a:solidFill>
                <a:latin typeface="Roboto Light "/>
              </a:rPr>
              <a:t>group</a:t>
            </a:r>
            <a:r>
              <a:rPr lang="en-GB" sz="1600" dirty="0">
                <a:solidFill>
                  <a:srgbClr val="000000"/>
                </a:solidFill>
                <a:latin typeface="Roboto Light "/>
              </a:rPr>
              <a:t> (if this has been set up by your school or college) for your application.</a:t>
            </a:r>
          </a:p>
          <a:p>
            <a:endParaRPr lang="en-GB" sz="1600" dirty="0">
              <a:solidFill>
                <a:srgbClr val="000000"/>
              </a:solidFill>
              <a:latin typeface="Roboto Light "/>
            </a:endParaRPr>
          </a:p>
          <a:p>
            <a:r>
              <a:rPr lang="en-GB" sz="1600" dirty="0">
                <a:solidFill>
                  <a:srgbClr val="000000"/>
                </a:solidFill>
                <a:latin typeface="Roboto Light "/>
              </a:rPr>
              <a:t>This will be the name of your course/course code  e.g. EDSA, EDAMC, EDBM</a:t>
            </a:r>
            <a:endParaRPr lang="en-GB" sz="1600" dirty="0">
              <a:solidFill>
                <a:srgbClr val="000000"/>
              </a:solidFill>
              <a:latin typeface="Roboto Light "/>
              <a:cs typeface="Calibri"/>
            </a:endParaRPr>
          </a:p>
        </p:txBody>
      </p:sp>
      <p:sp>
        <p:nvSpPr>
          <p:cNvPr id="6" name="TextBox 5">
            <a:extLst>
              <a:ext uri="{FF2B5EF4-FFF2-40B4-BE49-F238E27FC236}">
                <a16:creationId xmlns:a16="http://schemas.microsoft.com/office/drawing/2014/main" id="{06A0F969-F83C-485D-81F0-6C63BD51CEF2}"/>
              </a:ext>
            </a:extLst>
          </p:cNvPr>
          <p:cNvSpPr txBox="1"/>
          <p:nvPr/>
        </p:nvSpPr>
        <p:spPr>
          <a:xfrm>
            <a:off x="287338" y="575062"/>
            <a:ext cx="849695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Linking to your school, college or centre</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7" name="Picture 9" descr="Graphical user interface, application&#10;&#10;Description automatically generated">
            <a:extLst>
              <a:ext uri="{FF2B5EF4-FFF2-40B4-BE49-F238E27FC236}">
                <a16:creationId xmlns:a16="http://schemas.microsoft.com/office/drawing/2014/main" id="{E90CC42F-671B-434E-A4F2-FF5E0C29F00B}"/>
              </a:ext>
            </a:extLst>
          </p:cNvPr>
          <p:cNvPicPr>
            <a:picLocks noChangeAspect="1"/>
          </p:cNvPicPr>
          <p:nvPr/>
        </p:nvPicPr>
        <p:blipFill>
          <a:blip r:embed="rId3"/>
          <a:stretch>
            <a:fillRect/>
          </a:stretch>
        </p:blipFill>
        <p:spPr>
          <a:xfrm>
            <a:off x="3347476" y="1530112"/>
            <a:ext cx="5234076" cy="263854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27776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dirty="0">
                <a:latin typeface="Roboto" panose="02000000000000000000" pitchFamily="2" charset="0"/>
              </a:rPr>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de-DE"/>
              <a:t>E: careers.team@moulton.ac.uk    T: 01604 491131 Ext: 2017</a:t>
            </a:r>
            <a:endParaRPr lang="en-US" b="1"/>
          </a:p>
        </p:txBody>
      </p:sp>
    </p:spTree>
    <p:custDataLst>
      <p:tags r:id="rId1"/>
    </p:custDataLst>
    <p:extLst>
      <p:ext uri="{BB962C8B-B14F-4D97-AF65-F5344CB8AC3E}">
        <p14:creationId xmlns:p14="http://schemas.microsoft.com/office/powerpoint/2010/main" val="3168710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dirty="0">
                <a:latin typeface="Roboto "/>
              </a:rPr>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20</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de-DE"/>
              <a:t>E: careers.team@moulton.ac.uk    T: 01604 491131 Ext: 2017</a:t>
            </a:r>
            <a:endParaRPr lang="en-US" b="1"/>
          </a:p>
        </p:txBody>
      </p:sp>
    </p:spTree>
    <p:custDataLst>
      <p:tags r:id="rId1"/>
    </p:custDataLst>
    <p:extLst>
      <p:ext uri="{BB962C8B-B14F-4D97-AF65-F5344CB8AC3E}">
        <p14:creationId xmlns:p14="http://schemas.microsoft.com/office/powerpoint/2010/main" val="141489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521855" y="1514197"/>
            <a:ext cx="2922912" cy="309315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Your ‘</a:t>
            </a:r>
            <a:r>
              <a:rPr lang="en-GB" sz="1500" b="1" dirty="0">
                <a:latin typeface="Roboto Light "/>
                <a:ea typeface="+mn-lt"/>
                <a:cs typeface="+mn-lt"/>
              </a:rPr>
              <a:t>Application status</a:t>
            </a:r>
            <a:r>
              <a:rPr lang="en-GB" sz="1500" dirty="0">
                <a:latin typeface="Roboto Light "/>
                <a:ea typeface="+mn-lt"/>
                <a:cs typeface="+mn-lt"/>
              </a:rPr>
              <a:t>’ helps you keep track of your progress.</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0" i="0" dirty="0">
                <a:solidFill>
                  <a:srgbClr val="313537"/>
                </a:solidFill>
                <a:effectLst/>
                <a:latin typeface="Roboto Light "/>
              </a:rPr>
              <a:t>As you add information to each tile, the </a:t>
            </a:r>
            <a:r>
              <a:rPr lang="en-GB" sz="1500" b="1" dirty="0">
                <a:solidFill>
                  <a:srgbClr val="313537"/>
                </a:solidFill>
                <a:latin typeface="Roboto Light "/>
              </a:rPr>
              <a:t>percentage </a:t>
            </a:r>
            <a:r>
              <a:rPr lang="en-GB" sz="1500" b="1" i="0" dirty="0">
                <a:solidFill>
                  <a:srgbClr val="313537"/>
                </a:solidFill>
                <a:effectLst/>
                <a:latin typeface="Roboto Light "/>
              </a:rPr>
              <a:t>complete </a:t>
            </a:r>
            <a:r>
              <a:rPr lang="en-GB" sz="1500" b="0" i="0" dirty="0">
                <a:solidFill>
                  <a:srgbClr val="313537"/>
                </a:solidFill>
                <a:effectLst/>
                <a:latin typeface="Roboto Light "/>
              </a:rPr>
              <a:t>updates each time you mark a section as complete.</a:t>
            </a:r>
            <a:r>
              <a:rPr lang="en-GB" sz="1500" dirty="0">
                <a:solidFill>
                  <a:srgbClr val="313537"/>
                </a:solidFill>
                <a:latin typeface="Roboto Light "/>
              </a:rPr>
              <a:t> </a:t>
            </a:r>
            <a:endParaRPr lang="en-GB" sz="1500" b="0" i="0" dirty="0">
              <a:solidFill>
                <a:srgbClr val="313537"/>
              </a:solidFill>
              <a:effectLst/>
              <a:latin typeface="Roboto Light "/>
              <a:cs typeface="Calibri"/>
            </a:endParaRP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You don’t need to complete the application straight away. You can log in and out at any time until you submit. </a:t>
            </a:r>
          </a:p>
          <a:p>
            <a:pPr defTabSz="914400">
              <a:defRPr sz="1800" b="0" i="0" u="none" strike="noStrike" kern="0" cap="none" spc="0" baseline="0">
                <a:solidFill>
                  <a:srgbClr val="000000"/>
                </a:solidFill>
                <a:uFillTx/>
              </a:defRPr>
            </a:pPr>
            <a:endParaRPr lang="en-GB" sz="1500" dirty="0">
              <a:latin typeface="+mj-lt"/>
              <a:ea typeface="+mn-lt"/>
              <a:cs typeface="+mn-lt"/>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287338" y="429610"/>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rotWithShape="1">
          <a:blip r:embed="rId3"/>
          <a:srcRect l="1183" t="6661" r="1950" b="8546"/>
          <a:stretch/>
        </p:blipFill>
        <p:spPr>
          <a:xfrm>
            <a:off x="3444767" y="3310759"/>
            <a:ext cx="5305096" cy="1403131"/>
          </a:xfrm>
          <a:prstGeom prst="roundRect">
            <a:avLst>
              <a:gd name="adj" fmla="val 4779"/>
            </a:avLst>
          </a:prstGeom>
          <a:ln w="6350">
            <a:solidFill>
              <a:schemeClr val="tx2">
                <a:lumMod val="40000"/>
                <a:lumOff val="60000"/>
              </a:schemeClr>
            </a:solidFill>
          </a:ln>
          <a:effectLst/>
        </p:spPr>
      </p:pic>
      <p:grpSp>
        <p:nvGrpSpPr>
          <p:cNvPr id="17" name="Group 16">
            <a:extLst>
              <a:ext uri="{FF2B5EF4-FFF2-40B4-BE49-F238E27FC236}">
                <a16:creationId xmlns:a16="http://schemas.microsoft.com/office/drawing/2014/main" id="{41786848-11B0-43BE-95F5-A07192C6A4B4}"/>
              </a:ext>
            </a:extLst>
          </p:cNvPr>
          <p:cNvGrpSpPr>
            <a:grpSpLocks/>
          </p:cNvGrpSpPr>
          <p:nvPr/>
        </p:nvGrpSpPr>
        <p:grpSpPr>
          <a:xfrm>
            <a:off x="3742206" y="1240410"/>
            <a:ext cx="4737655" cy="1919094"/>
            <a:chOff x="239571" y="1012190"/>
            <a:chExt cx="8384218" cy="3262067"/>
          </a:xfrm>
        </p:grpSpPr>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rotWithShape="1">
            <a:blip r:embed="rId4"/>
            <a:srcRect l="2220" t="9530" r="4562" b="6751"/>
            <a:stretch/>
          </p:blipFill>
          <p:spPr>
            <a:xfrm>
              <a:off x="239571" y="1012190"/>
              <a:ext cx="8384218" cy="3262067"/>
            </a:xfrm>
            <a:prstGeom prst="roundRect">
              <a:avLst>
                <a:gd name="adj" fmla="val 8152"/>
              </a:avLst>
            </a:prstGeom>
          </p:spPr>
        </p:pic>
        <p:sp>
          <p:nvSpPr>
            <p:cNvPr id="16" name="Rectangle 15">
              <a:extLst>
                <a:ext uri="{FF2B5EF4-FFF2-40B4-BE49-F238E27FC236}">
                  <a16:creationId xmlns:a16="http://schemas.microsoft.com/office/drawing/2014/main" id="{D18F2A89-AB84-4465-9DBD-FF78D0E35738}"/>
                </a:ext>
              </a:extLst>
            </p:cNvPr>
            <p:cNvSpPr>
              <a:spLocks/>
            </p:cNvSpPr>
            <p:nvPr/>
          </p:nvSpPr>
          <p:spPr>
            <a:xfrm>
              <a:off x="359709" y="1755648"/>
              <a:ext cx="1587963"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306073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462177" y="1233567"/>
            <a:ext cx="3719271" cy="3570208"/>
          </a:xfrm>
          <a:prstGeom prst="rect">
            <a:avLst/>
          </a:prstGeom>
          <a:noFill/>
          <a:ln cap="flat">
            <a:noFill/>
          </a:ln>
        </p:spPr>
        <p:txBody>
          <a:bodyPr vert="horz" wrap="square" lIns="91440" tIns="45720" rIns="91440" bIns="45720" anchor="t" anchorCtr="0" compatLnSpc="1">
            <a:spAutoFit/>
          </a:bodyPr>
          <a:lstStyle/>
          <a:p>
            <a:r>
              <a:rPr lang="en-GB" sz="1500" dirty="0">
                <a:solidFill>
                  <a:srgbClr val="000000"/>
                </a:solidFill>
                <a:latin typeface="Roboto Light "/>
                <a:ea typeface="+mn-lt"/>
                <a:cs typeface="+mn-lt"/>
              </a:rPr>
              <a:t>The application form is responsive to make it easier to complete. </a:t>
            </a:r>
          </a:p>
          <a:p>
            <a:endParaRPr lang="en-GB" sz="1500" dirty="0">
              <a:solidFill>
                <a:srgbClr val="000000"/>
              </a:solidFill>
              <a:latin typeface="Roboto Light "/>
              <a:ea typeface="+mn-lt"/>
              <a:cs typeface="+mn-lt"/>
            </a:endParaRPr>
          </a:p>
          <a:p>
            <a:r>
              <a:rPr lang="en-GB" sz="1500" dirty="0">
                <a:solidFill>
                  <a:srgbClr val="000000"/>
                </a:solidFill>
                <a:latin typeface="Roboto Light "/>
                <a:ea typeface="+mn-lt"/>
                <a:cs typeface="+mn-lt"/>
              </a:rPr>
              <a:t>Once you’ve completed ‘Contact &amp; residency details’ if your permanent residence is in the UK, you’ll also see the ‘Diversity and inclusion’ and ‘Extra activities’ sections to complete. </a:t>
            </a:r>
          </a:p>
          <a:p>
            <a:endParaRPr lang="en-GB" sz="1500" dirty="0">
              <a:solidFill>
                <a:srgbClr val="000000"/>
              </a:solidFill>
              <a:latin typeface="Roboto Light "/>
              <a:ea typeface="+mn-lt"/>
              <a:cs typeface="+mn-lt"/>
            </a:endParaRPr>
          </a:p>
          <a:p>
            <a:r>
              <a:rPr lang="en-GB" sz="1500" dirty="0">
                <a:latin typeface="Roboto Light "/>
                <a:ea typeface="+mn-lt"/>
                <a:cs typeface="+mn-lt"/>
              </a:rPr>
              <a:t>All sections must be marked as ‘</a:t>
            </a:r>
            <a:r>
              <a:rPr lang="en-GB" sz="1500" b="1" dirty="0">
                <a:latin typeface="Roboto Light "/>
                <a:ea typeface="+mn-lt"/>
                <a:cs typeface="+mn-lt"/>
              </a:rPr>
              <a:t>Complete</a:t>
            </a:r>
            <a:r>
              <a:rPr lang="en-GB" sz="1500" dirty="0">
                <a:latin typeface="Roboto Light "/>
                <a:ea typeface="+mn-lt"/>
                <a:cs typeface="+mn-lt"/>
              </a:rPr>
              <a:t>’ to send to your school or college that you may be linked to for review. You must complete all mandatory questions to mark a section as complete (they have a </a:t>
            </a:r>
            <a:r>
              <a:rPr lang="en-GB" sz="1500" dirty="0">
                <a:solidFill>
                  <a:srgbClr val="C00000"/>
                </a:solidFill>
                <a:latin typeface="Roboto Light "/>
                <a:ea typeface="+mn-lt"/>
                <a:cs typeface="+mn-lt"/>
              </a:rPr>
              <a:t>*</a:t>
            </a:r>
            <a:r>
              <a:rPr lang="en-GB" sz="1500" dirty="0">
                <a:latin typeface="Roboto Light "/>
                <a:ea typeface="+mn-lt"/>
                <a:cs typeface="+mn-lt"/>
              </a:rPr>
              <a:t>). </a:t>
            </a:r>
          </a:p>
          <a:p>
            <a:endParaRPr lang="en-GB" sz="1600" dirty="0">
              <a:solidFill>
                <a:srgbClr val="000000"/>
              </a:solidFill>
              <a:latin typeface="+mj-lt"/>
              <a:ea typeface="+mn-lt"/>
              <a:cs typeface="+mn-lt"/>
            </a:endParaRPr>
          </a:p>
        </p:txBody>
      </p:sp>
      <p:sp>
        <p:nvSpPr>
          <p:cNvPr id="2" name="TextBox 1">
            <a:extLst>
              <a:ext uri="{FF2B5EF4-FFF2-40B4-BE49-F238E27FC236}">
                <a16:creationId xmlns:a16="http://schemas.microsoft.com/office/drawing/2014/main" id="{58D9FA45-69C5-4B01-A574-7FE52628CE69}"/>
              </a:ext>
            </a:extLst>
          </p:cNvPr>
          <p:cNvSpPr txBox="1"/>
          <p:nvPr/>
        </p:nvSpPr>
        <p:spPr>
          <a:xfrm>
            <a:off x="222594" y="326842"/>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10">
            <a:extLst>
              <a:ext uri="{FF2B5EF4-FFF2-40B4-BE49-F238E27FC236}">
                <a16:creationId xmlns:a16="http://schemas.microsoft.com/office/drawing/2014/main" id="{359E667D-9C9A-4865-B3FD-0323DD3E7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437" y="370476"/>
            <a:ext cx="3849887" cy="4451171"/>
          </a:xfrm>
          <a:prstGeom prst="roundRect">
            <a:avLst>
              <a:gd name="adj" fmla="val 4779"/>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80166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A55AB4-43D9-4142-A512-2A7D5878A6B4}"/>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a:p>
        </p:txBody>
      </p:sp>
      <p:sp>
        <p:nvSpPr>
          <p:cNvPr id="4" name="Footer Placeholder 3">
            <a:extLst>
              <a:ext uri="{FF2B5EF4-FFF2-40B4-BE49-F238E27FC236}">
                <a16:creationId xmlns:a16="http://schemas.microsoft.com/office/drawing/2014/main" id="{23A52794-7D37-44F8-BFFD-58D048A23B5B}"/>
              </a:ext>
            </a:extLst>
          </p:cNvPr>
          <p:cNvSpPr>
            <a:spLocks noGrp="1"/>
          </p:cNvSpPr>
          <p:nvPr>
            <p:ph type="ftr" sz="quarter" idx="3"/>
          </p:nvPr>
        </p:nvSpPr>
        <p:spPr/>
        <p:txBody>
          <a:bodyPr/>
          <a:lstStyle/>
          <a:p>
            <a:r>
              <a:rPr lang="de-DE"/>
              <a:t>E: careers.team@moulton.ac.uk    T: 01604 491131 Ext: 2017</a:t>
            </a:r>
            <a:endParaRPr lang="en-US" b="1"/>
          </a:p>
        </p:txBody>
      </p:sp>
      <p:sp>
        <p:nvSpPr>
          <p:cNvPr id="6" name="TextBox 5">
            <a:extLst>
              <a:ext uri="{FF2B5EF4-FFF2-40B4-BE49-F238E27FC236}">
                <a16:creationId xmlns:a16="http://schemas.microsoft.com/office/drawing/2014/main" id="{210DFE38-2762-4056-A688-253BE165293D}"/>
              </a:ext>
            </a:extLst>
          </p:cNvPr>
          <p:cNvSpPr txBox="1"/>
          <p:nvPr/>
        </p:nvSpPr>
        <p:spPr>
          <a:xfrm>
            <a:off x="238635" y="307757"/>
            <a:ext cx="688781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3600" b="1" dirty="0">
                <a:latin typeface="Roboto" panose="02000000000000000000" pitchFamily="2" charset="0"/>
                <a:ea typeface="Roboto" panose="02000000000000000000" pitchFamily="2" charset="0"/>
                <a:cs typeface="Roboto" panose="02000000000000000000" pitchFamily="2" charset="0"/>
              </a:rPr>
              <a:t>Application overview </a:t>
            </a:r>
            <a:endParaRPr lang="en-US" sz="3600" b="1" dirty="0">
              <a:latin typeface="Roboto" panose="02000000000000000000" pitchFamily="2" charset="0"/>
              <a:ea typeface="Roboto" panose="02000000000000000000" pitchFamily="2" charset="0"/>
              <a:cs typeface="Roboto" panose="02000000000000000000" pitchFamily="2" charset="0"/>
            </a:endParaRPr>
          </a:p>
        </p:txBody>
      </p:sp>
      <p:grpSp>
        <p:nvGrpSpPr>
          <p:cNvPr id="11" name="Group 10">
            <a:extLst>
              <a:ext uri="{FF2B5EF4-FFF2-40B4-BE49-F238E27FC236}">
                <a16:creationId xmlns:a16="http://schemas.microsoft.com/office/drawing/2014/main" id="{212F1A9A-886A-4335-8E8F-34FAED3ACF29}"/>
              </a:ext>
            </a:extLst>
          </p:cNvPr>
          <p:cNvGrpSpPr/>
          <p:nvPr/>
        </p:nvGrpSpPr>
        <p:grpSpPr>
          <a:xfrm>
            <a:off x="3769429" y="954088"/>
            <a:ext cx="4953340" cy="3872799"/>
            <a:chOff x="3776472" y="930976"/>
            <a:chExt cx="4953340" cy="3872799"/>
          </a:xfrm>
        </p:grpSpPr>
        <p:pic>
          <p:nvPicPr>
            <p:cNvPr id="8" name="Picture 7">
              <a:extLst>
                <a:ext uri="{FF2B5EF4-FFF2-40B4-BE49-F238E27FC236}">
                  <a16:creationId xmlns:a16="http://schemas.microsoft.com/office/drawing/2014/main" id="{71578E3F-E2EC-4871-8871-02DF272040A4}"/>
                </a:ext>
              </a:extLst>
            </p:cNvPr>
            <p:cNvPicPr>
              <a:picLocks noChangeAspect="1"/>
            </p:cNvPicPr>
            <p:nvPr/>
          </p:nvPicPr>
          <p:blipFill rotWithShape="1">
            <a:blip r:embed="rId3"/>
            <a:srcRect r="28157"/>
            <a:stretch/>
          </p:blipFill>
          <p:spPr>
            <a:xfrm>
              <a:off x="3776472" y="930976"/>
              <a:ext cx="4953340" cy="3872799"/>
            </a:xfrm>
            <a:prstGeom prst="roundRect">
              <a:avLst>
                <a:gd name="adj" fmla="val 4779"/>
              </a:avLst>
            </a:prstGeom>
            <a:ln w="6350">
              <a:solidFill>
                <a:schemeClr val="tx2">
                  <a:lumMod val="40000"/>
                  <a:lumOff val="60000"/>
                </a:schemeClr>
              </a:solidFill>
            </a:ln>
            <a:effectLst/>
          </p:spPr>
        </p:pic>
        <p:pic>
          <p:nvPicPr>
            <p:cNvPr id="10" name="Picture 9">
              <a:extLst>
                <a:ext uri="{FF2B5EF4-FFF2-40B4-BE49-F238E27FC236}">
                  <a16:creationId xmlns:a16="http://schemas.microsoft.com/office/drawing/2014/main" id="{6F950630-481F-49B4-940C-62D72E4C7E4A}"/>
                </a:ext>
              </a:extLst>
            </p:cNvPr>
            <p:cNvPicPr>
              <a:picLocks noChangeAspect="1"/>
            </p:cNvPicPr>
            <p:nvPr/>
          </p:nvPicPr>
          <p:blipFill>
            <a:blip r:embed="rId4"/>
            <a:stretch>
              <a:fillRect/>
            </a:stretch>
          </p:blipFill>
          <p:spPr>
            <a:xfrm>
              <a:off x="8169445" y="4317836"/>
              <a:ext cx="518335" cy="485939"/>
            </a:xfrm>
            <a:prstGeom prst="roundRect">
              <a:avLst>
                <a:gd name="adj" fmla="val 4779"/>
              </a:avLst>
            </a:prstGeom>
            <a:ln w="6350">
              <a:solidFill>
                <a:schemeClr val="tx2">
                  <a:lumMod val="40000"/>
                  <a:lumOff val="60000"/>
                </a:schemeClr>
              </a:solidFill>
            </a:ln>
            <a:effectLst/>
          </p:spPr>
        </p:pic>
      </p:grpSp>
      <p:grpSp>
        <p:nvGrpSpPr>
          <p:cNvPr id="2" name="Group 1">
            <a:extLst>
              <a:ext uri="{FF2B5EF4-FFF2-40B4-BE49-F238E27FC236}">
                <a16:creationId xmlns:a16="http://schemas.microsoft.com/office/drawing/2014/main" id="{E0B92166-F136-F2A5-582E-2FC32100015D}"/>
              </a:ext>
            </a:extLst>
          </p:cNvPr>
          <p:cNvGrpSpPr/>
          <p:nvPr/>
        </p:nvGrpSpPr>
        <p:grpSpPr>
          <a:xfrm>
            <a:off x="511236" y="1249064"/>
            <a:ext cx="2939456" cy="3323987"/>
            <a:chOff x="511236" y="1249064"/>
            <a:chExt cx="2939456" cy="3323987"/>
          </a:xfrm>
        </p:grpSpPr>
        <p:sp>
          <p:nvSpPr>
            <p:cNvPr id="12" name="TextBox 11">
              <a:extLst>
                <a:ext uri="{FF2B5EF4-FFF2-40B4-BE49-F238E27FC236}">
                  <a16:creationId xmlns:a16="http://schemas.microsoft.com/office/drawing/2014/main" id="{1AD69728-D07B-46EA-B97C-1BE8277F7FCE}"/>
                </a:ext>
              </a:extLst>
            </p:cNvPr>
            <p:cNvSpPr txBox="1"/>
            <p:nvPr/>
          </p:nvSpPr>
          <p:spPr>
            <a:xfrm>
              <a:off x="511236" y="1249064"/>
              <a:ext cx="2939456" cy="3323987"/>
            </a:xfrm>
            <a:prstGeom prst="rect">
              <a:avLst/>
            </a:prstGeom>
            <a:noFill/>
          </p:spPr>
          <p:txBody>
            <a:bodyPr wrap="square" lIns="91440" tIns="45720" rIns="91440" bIns="45720" anchor="t">
              <a:spAutoFit/>
            </a:bodyPr>
            <a:lstStyle/>
            <a:p>
              <a:endParaRPr lang="en-GB" dirty="0">
                <a:solidFill>
                  <a:srgbClr val="313537"/>
                </a:solidFill>
                <a:latin typeface="Roboto Light "/>
              </a:endParaRPr>
            </a:p>
            <a:p>
              <a:r>
                <a:rPr lang="en-GB" sz="1600" b="0" i="0" dirty="0">
                  <a:solidFill>
                    <a:srgbClr val="313537"/>
                  </a:solidFill>
                  <a:effectLst/>
                  <a:latin typeface="Roboto Light "/>
                </a:rPr>
                <a:t>The list on the left of each section will show which sections are completed (with a tick), which are in progress (with a </a:t>
              </a:r>
              <a:r>
                <a:rPr lang="en-GB" sz="1600" dirty="0">
                  <a:solidFill>
                    <a:srgbClr val="313537"/>
                  </a:solidFill>
                  <a:latin typeface="Roboto Light "/>
                </a:rPr>
                <a:t>half-moon</a:t>
              </a:r>
              <a:r>
                <a:rPr lang="en-GB" sz="1600" b="0" i="0" dirty="0">
                  <a:solidFill>
                    <a:srgbClr val="313537"/>
                  </a:solidFill>
                  <a:effectLst/>
                  <a:latin typeface="Roboto Light "/>
                </a:rPr>
                <a:t>) and which have yet to be started (no icon).</a:t>
              </a:r>
              <a:endParaRPr lang="en-GB" sz="1600" b="0" i="0" dirty="0">
                <a:solidFill>
                  <a:srgbClr val="313537"/>
                </a:solidFill>
                <a:effectLst/>
                <a:latin typeface="Roboto Light "/>
                <a:cs typeface="Calibri"/>
              </a:endParaRPr>
            </a:p>
            <a:p>
              <a:endParaRPr lang="en-GB" sz="1600" dirty="0">
                <a:solidFill>
                  <a:srgbClr val="313537"/>
                </a:solidFill>
                <a:latin typeface="Roboto Light "/>
              </a:endParaRPr>
            </a:p>
            <a:p>
              <a:r>
                <a:rPr lang="en-GB" sz="1600" dirty="0">
                  <a:latin typeface="Roboto Light "/>
                  <a:ea typeface="+mn-lt"/>
                  <a:cs typeface="+mn-lt"/>
                </a:rPr>
                <a:t>Click on the      throughout for help text to provide advice about what to put. </a:t>
              </a:r>
            </a:p>
            <a:p>
              <a:endParaRPr lang="en-GB" sz="1600" dirty="0">
                <a:solidFill>
                  <a:srgbClr val="313537"/>
                </a:solidFill>
              </a:endParaRPr>
            </a:p>
          </p:txBody>
        </p:sp>
        <p:pic>
          <p:nvPicPr>
            <p:cNvPr id="13" name="Picture 12">
              <a:extLst>
                <a:ext uri="{FF2B5EF4-FFF2-40B4-BE49-F238E27FC236}">
                  <a16:creationId xmlns:a16="http://schemas.microsoft.com/office/drawing/2014/main" id="{02AC4AF7-2D92-451D-AB0C-E8BA6B1C3322}"/>
                </a:ext>
              </a:extLst>
            </p:cNvPr>
            <p:cNvPicPr>
              <a:picLocks noChangeAspect="1"/>
            </p:cNvPicPr>
            <p:nvPr/>
          </p:nvPicPr>
          <p:blipFill rotWithShape="1">
            <a:blip r:embed="rId5"/>
            <a:srcRect l="89398" t="93542" r="6569" b="-208"/>
            <a:stretch/>
          </p:blipFill>
          <p:spPr>
            <a:xfrm>
              <a:off x="1668568" y="3510149"/>
              <a:ext cx="236950" cy="267619"/>
            </a:xfrm>
            <a:prstGeom prst="rect">
              <a:avLst/>
            </a:prstGeom>
          </p:spPr>
        </p:pic>
      </p:grpSp>
    </p:spTree>
    <p:custDataLst>
      <p:tags r:id="rId1"/>
    </p:custDataLst>
    <p:extLst>
      <p:ext uri="{BB962C8B-B14F-4D97-AF65-F5344CB8AC3E}">
        <p14:creationId xmlns:p14="http://schemas.microsoft.com/office/powerpoint/2010/main" val="83406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24AEC9-29DD-4574-90DC-A5A2687D264B}"/>
              </a:ext>
            </a:extLst>
          </p:cNvPr>
          <p:cNvSpPr>
            <a:spLocks noGrp="1"/>
          </p:cNvSpPr>
          <p:nvPr>
            <p:ph type="title"/>
          </p:nvPr>
        </p:nvSpPr>
        <p:spPr/>
        <p:txBody>
          <a:bodyPr/>
          <a:lstStyle/>
          <a:p>
            <a:r>
              <a:rPr lang="en-GB" dirty="0">
                <a:latin typeface="Roboto "/>
              </a:rPr>
              <a:t>Personal details. </a:t>
            </a:r>
          </a:p>
        </p:txBody>
      </p:sp>
      <p:sp>
        <p:nvSpPr>
          <p:cNvPr id="3" name="Slide Number Placeholder 2">
            <a:extLst>
              <a:ext uri="{FF2B5EF4-FFF2-40B4-BE49-F238E27FC236}">
                <a16:creationId xmlns:a16="http://schemas.microsoft.com/office/drawing/2014/main" id="{FEC6A3E3-06B8-4001-A8CE-FEADB3A56D6C}"/>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308A5EA1-7421-44A2-9EDE-CE53C5E8E24F}"/>
              </a:ext>
            </a:extLst>
          </p:cNvPr>
          <p:cNvSpPr>
            <a:spLocks noGrp="1"/>
          </p:cNvSpPr>
          <p:nvPr>
            <p:ph type="ftr" sz="quarter" idx="4294967295"/>
          </p:nvPr>
        </p:nvSpPr>
        <p:spPr>
          <a:xfrm>
            <a:off x="0" y="4865688"/>
            <a:ext cx="4481513" cy="225425"/>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3786426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F612A4-E1FF-4C36-B2C3-23DA2960884C}"/>
              </a:ext>
            </a:extLst>
          </p:cNvPr>
          <p:cNvSpPr>
            <a:spLocks noGrp="1"/>
          </p:cNvSpPr>
          <p:nvPr>
            <p:ph type="sldNum" sz="quarter" idx="4"/>
          </p:nvPr>
        </p:nvSpPr>
        <p:spPr/>
        <p:txBody>
          <a:bodyPr/>
          <a:lstStyle/>
          <a:p>
            <a:r>
              <a:rPr lang="en-US"/>
              <a:t>|   </a:t>
            </a:r>
            <a:fld id="{D7A593A7-184A-6D43-8A36-702213271FF9}" type="slidenum">
              <a:rPr lang="en-US" smtClean="0"/>
              <a:pPr/>
              <a:t>25</a:t>
            </a:fld>
            <a:endParaRPr lang="en-US"/>
          </a:p>
        </p:txBody>
      </p:sp>
      <p:sp>
        <p:nvSpPr>
          <p:cNvPr id="4" name="Footer Placeholder 3">
            <a:extLst>
              <a:ext uri="{FF2B5EF4-FFF2-40B4-BE49-F238E27FC236}">
                <a16:creationId xmlns:a16="http://schemas.microsoft.com/office/drawing/2014/main" id="{B938B7F0-1703-4BFB-93D1-3CFFE7E8629C}"/>
              </a:ext>
            </a:extLst>
          </p:cNvPr>
          <p:cNvSpPr>
            <a:spLocks noGrp="1"/>
          </p:cNvSpPr>
          <p:nvPr>
            <p:ph type="ftr" sz="quarter" idx="3"/>
          </p:nvPr>
        </p:nvSpPr>
        <p:spPr/>
        <p:txBody>
          <a:bodyPr/>
          <a:lstStyle/>
          <a:p>
            <a:r>
              <a:rPr lang="de-DE"/>
              <a:t>E: careers.team@moulton.ac.uk    T: 01604 491131 Ext: 2017</a:t>
            </a:r>
            <a:endParaRPr lang="en-US" b="1"/>
          </a:p>
        </p:txBody>
      </p:sp>
      <p:sp>
        <p:nvSpPr>
          <p:cNvPr id="5" name="TextBox 4">
            <a:extLst>
              <a:ext uri="{FF2B5EF4-FFF2-40B4-BE49-F238E27FC236}">
                <a16:creationId xmlns:a16="http://schemas.microsoft.com/office/drawing/2014/main" id="{7EAB6AFC-F563-46E3-A647-CBE3C9786A23}"/>
              </a:ext>
            </a:extLst>
          </p:cNvPr>
          <p:cNvSpPr txBox="1"/>
          <p:nvPr/>
        </p:nvSpPr>
        <p:spPr>
          <a:xfrm>
            <a:off x="466126" y="833272"/>
            <a:ext cx="295413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latin typeface="Roboto Light "/>
                <a:cs typeface="Calibri"/>
              </a:rPr>
              <a:t>Personal details: </a:t>
            </a:r>
            <a:r>
              <a:rPr lang="en-GB" sz="1600" dirty="0">
                <a:latin typeface="Roboto Light "/>
                <a:cs typeface="Calibri"/>
              </a:rPr>
              <a:t>your</a:t>
            </a:r>
            <a:r>
              <a:rPr lang="en-GB" sz="1600" dirty="0">
                <a:latin typeface="Roboto Light "/>
                <a:ea typeface="+mn-lt"/>
                <a:cs typeface="+mn-lt"/>
              </a:rPr>
              <a:t> name should already be visible, but you'll need to add your title and complete the other mandatory fields (marked with a </a:t>
            </a:r>
            <a:r>
              <a:rPr lang="en-GB" sz="1600" dirty="0">
                <a:solidFill>
                  <a:srgbClr val="C00000"/>
                </a:solidFill>
                <a:latin typeface="Roboto Light "/>
                <a:ea typeface="+mn-lt"/>
                <a:cs typeface="+mn-lt"/>
              </a:rPr>
              <a:t>*</a:t>
            </a:r>
            <a:r>
              <a:rPr lang="en-GB" sz="1600" dirty="0">
                <a:latin typeface="Roboto Light "/>
                <a:ea typeface="+mn-lt"/>
                <a:cs typeface="+mn-lt"/>
              </a:rPr>
              <a:t>).</a:t>
            </a:r>
          </a:p>
          <a:p>
            <a:endParaRPr lang="en-GB" sz="1600" dirty="0">
              <a:latin typeface="Roboto Light "/>
              <a:ea typeface="+mn-lt"/>
              <a:cs typeface="+mn-lt"/>
            </a:endParaRPr>
          </a:p>
          <a:p>
            <a:r>
              <a:rPr lang="en-GB" sz="1600" dirty="0">
                <a:latin typeface="Roboto Light "/>
                <a:ea typeface="+mn-lt"/>
                <a:cs typeface="+mn-lt"/>
              </a:rPr>
              <a:t>Once you have completed a section you must remember </a:t>
            </a:r>
            <a:r>
              <a:rPr lang="en-GB" sz="1600" b="1" dirty="0">
                <a:latin typeface="Roboto Light "/>
                <a:ea typeface="+mn-lt"/>
                <a:cs typeface="+mn-lt"/>
              </a:rPr>
              <a:t>to mark the section as complete and save it </a:t>
            </a:r>
            <a:r>
              <a:rPr lang="en-GB" sz="1600" dirty="0">
                <a:latin typeface="Roboto Light "/>
                <a:ea typeface="+mn-lt"/>
                <a:cs typeface="+mn-lt"/>
              </a:rPr>
              <a:t>at the bottom of each page. </a:t>
            </a:r>
          </a:p>
          <a:p>
            <a:endParaRPr lang="en-GB" sz="1600" dirty="0">
              <a:latin typeface="Roboto Light "/>
              <a:ea typeface="+mn-lt"/>
              <a:cs typeface="+mn-lt"/>
            </a:endParaRPr>
          </a:p>
          <a:p>
            <a:r>
              <a:rPr lang="en-GB" sz="1600" dirty="0">
                <a:latin typeface="Roboto Light "/>
                <a:ea typeface="+mn-lt"/>
                <a:cs typeface="+mn-lt"/>
              </a:rPr>
              <a:t>Remember use capitals letters for your name. e.g. Eve Lomax</a:t>
            </a:r>
            <a:endParaRPr lang="en-GB" sz="1600" dirty="0">
              <a:latin typeface="Roboto Light "/>
              <a:cs typeface="Calibri"/>
            </a:endParaRPr>
          </a:p>
          <a:p>
            <a:endParaRPr lang="en-GB" sz="1600" dirty="0">
              <a:cs typeface="Calibri"/>
            </a:endParaRPr>
          </a:p>
          <a:p>
            <a:endParaRPr lang="en-GB" sz="1600" dirty="0">
              <a:ea typeface="+mn-lt"/>
              <a:cs typeface="+mn-lt"/>
            </a:endParaRPr>
          </a:p>
        </p:txBody>
      </p:sp>
      <p:pic>
        <p:nvPicPr>
          <p:cNvPr id="6" name="Picture 5" descr="Graphical user interface, text, application, email&#10;&#10;Description automatically generated">
            <a:extLst>
              <a:ext uri="{FF2B5EF4-FFF2-40B4-BE49-F238E27FC236}">
                <a16:creationId xmlns:a16="http://schemas.microsoft.com/office/drawing/2014/main" id="{5DC3E7DE-F51A-2E5C-3F55-D439EB3E5304}"/>
              </a:ext>
            </a:extLst>
          </p:cNvPr>
          <p:cNvPicPr>
            <a:picLocks noChangeAspect="1"/>
          </p:cNvPicPr>
          <p:nvPr/>
        </p:nvPicPr>
        <p:blipFill>
          <a:blip r:embed="rId3"/>
          <a:stretch>
            <a:fillRect/>
          </a:stretch>
        </p:blipFill>
        <p:spPr>
          <a:xfrm>
            <a:off x="3666340" y="127827"/>
            <a:ext cx="4640101" cy="4737318"/>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931203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939626-E933-4731-B084-1D8D58175D12}"/>
              </a:ext>
            </a:extLst>
          </p:cNvPr>
          <p:cNvSpPr>
            <a:spLocks noGrp="1"/>
          </p:cNvSpPr>
          <p:nvPr>
            <p:ph type="title"/>
          </p:nvPr>
        </p:nvSpPr>
        <p:spPr/>
        <p:txBody>
          <a:bodyPr/>
          <a:lstStyle/>
          <a:p>
            <a:r>
              <a:rPr lang="en-GB" dirty="0">
                <a:latin typeface="Roboto "/>
              </a:rPr>
              <a:t>Contact and residency details.</a:t>
            </a:r>
          </a:p>
        </p:txBody>
      </p:sp>
      <p:sp>
        <p:nvSpPr>
          <p:cNvPr id="3" name="Slide Number Placeholder 2">
            <a:extLst>
              <a:ext uri="{FF2B5EF4-FFF2-40B4-BE49-F238E27FC236}">
                <a16:creationId xmlns:a16="http://schemas.microsoft.com/office/drawing/2014/main" id="{FB0B16E4-001A-4B0D-9961-CE487A521386}"/>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26</a:t>
            </a:fld>
            <a:endParaRPr lang="en-US"/>
          </a:p>
        </p:txBody>
      </p:sp>
      <p:sp>
        <p:nvSpPr>
          <p:cNvPr id="4" name="Footer Placeholder 3">
            <a:extLst>
              <a:ext uri="{FF2B5EF4-FFF2-40B4-BE49-F238E27FC236}">
                <a16:creationId xmlns:a16="http://schemas.microsoft.com/office/drawing/2014/main" id="{4C73F711-B315-4D6C-B820-6ED2C15F361F}"/>
              </a:ext>
            </a:extLst>
          </p:cNvPr>
          <p:cNvSpPr>
            <a:spLocks noGrp="1"/>
          </p:cNvSpPr>
          <p:nvPr>
            <p:ph type="ftr" sz="quarter" idx="4294967295"/>
          </p:nvPr>
        </p:nvSpPr>
        <p:spPr>
          <a:xfrm>
            <a:off x="90487" y="4865688"/>
            <a:ext cx="4481513" cy="225425"/>
          </a:xfrm>
        </p:spPr>
        <p:txBody>
          <a:body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1259083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384314" y="919411"/>
            <a:ext cx="2636020" cy="2677656"/>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200" dirty="0">
                <a:latin typeface="Roboto Light "/>
                <a:cs typeface="Calibri"/>
              </a:rPr>
              <a:t>Your email will be used by both UCAS and your choices to update you.  </a:t>
            </a:r>
          </a:p>
          <a:p>
            <a:pPr defTabSz="914400">
              <a:defRPr sz="1800" b="0" i="0" u="none" strike="noStrike" kern="0" cap="none" spc="0" baseline="0">
                <a:solidFill>
                  <a:srgbClr val="000000"/>
                </a:solidFill>
                <a:uFillTx/>
              </a:defRPr>
            </a:pPr>
            <a:endParaRPr lang="en-GB" sz="1200" b="1" dirty="0">
              <a:latin typeface="Roboto Light "/>
              <a:cs typeface="Calibri"/>
            </a:endParaRPr>
          </a:p>
          <a:p>
            <a:pPr defTabSz="914400">
              <a:defRPr sz="1800" b="0" i="0" u="none" strike="noStrike" kern="0" cap="none" spc="0" baseline="0">
                <a:solidFill>
                  <a:srgbClr val="000000"/>
                </a:solidFill>
                <a:uFillTx/>
              </a:defRPr>
            </a:pPr>
            <a:r>
              <a:rPr lang="en-GB" sz="1200" b="1" dirty="0">
                <a:latin typeface="Roboto Light "/>
                <a:cs typeface="Calibri"/>
              </a:rPr>
              <a:t>We would advise using a personal email address, which can be updated in the Hub preferences.</a:t>
            </a:r>
          </a:p>
          <a:p>
            <a:pPr defTabSz="914400">
              <a:defRPr sz="1800" b="0" i="0" u="none" strike="noStrike" kern="0" cap="none" spc="0" baseline="0">
                <a:solidFill>
                  <a:srgbClr val="000000"/>
                </a:solidFill>
                <a:uFillTx/>
              </a:defRPr>
            </a:pPr>
            <a:endParaRPr lang="en-GB" sz="1200" dirty="0">
              <a:latin typeface="Roboto Light "/>
              <a:cs typeface="Calibri"/>
            </a:endParaRPr>
          </a:p>
          <a:p>
            <a:pPr defTabSz="914400">
              <a:defRPr sz="1800" b="0" i="0" u="none" strike="noStrike" kern="0" cap="none" spc="0" baseline="0">
                <a:solidFill>
                  <a:srgbClr val="000000"/>
                </a:solidFill>
                <a:uFillTx/>
              </a:defRPr>
            </a:pPr>
            <a:r>
              <a:rPr lang="en-GB" sz="1200" dirty="0">
                <a:latin typeface="Roboto Light "/>
                <a:ea typeface="+mn-lt"/>
                <a:cs typeface="+mn-lt"/>
              </a:rPr>
              <a:t>You'll only see the fields to add the nominated contact details if you answer </a:t>
            </a:r>
            <a:r>
              <a:rPr lang="en-GB" sz="1200" b="1" dirty="0">
                <a:latin typeface="Roboto Light "/>
                <a:ea typeface="+mn-lt"/>
                <a:cs typeface="+mn-lt"/>
              </a:rPr>
              <a:t>Yes</a:t>
            </a:r>
            <a:r>
              <a:rPr lang="en-GB" sz="1200" dirty="0">
                <a:latin typeface="Roboto Light "/>
                <a:ea typeface="+mn-lt"/>
                <a:cs typeface="+mn-lt"/>
              </a:rPr>
              <a:t> to the question. </a:t>
            </a:r>
          </a:p>
          <a:p>
            <a:pPr defTabSz="914400">
              <a:defRPr sz="1800" b="0" i="0" u="none" strike="noStrike" kern="0" cap="none" spc="0" baseline="0">
                <a:solidFill>
                  <a:srgbClr val="000000"/>
                </a:solidFill>
                <a:uFillTx/>
              </a:defRPr>
            </a:pPr>
            <a:endParaRPr lang="en-GB" sz="1200" dirty="0">
              <a:latin typeface="Roboto Light "/>
              <a:cs typeface="Calibri"/>
            </a:endParaRPr>
          </a:p>
          <a:p>
            <a:pPr defTabSz="914400">
              <a:defRPr sz="1800" b="0" i="0" u="none" strike="noStrike" kern="0" cap="none" spc="0" baseline="0">
                <a:solidFill>
                  <a:srgbClr val="000000"/>
                </a:solidFill>
                <a:uFillTx/>
              </a:defRPr>
            </a:pPr>
            <a:r>
              <a:rPr lang="en-GB" sz="1200" dirty="0">
                <a:latin typeface="Roboto Light "/>
                <a:cs typeface="Calibri"/>
              </a:rPr>
              <a:t>This means someone else can speak to us about your application. </a:t>
            </a: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rotWithShape="1">
          <a:blip r:embed="rId3"/>
          <a:srcRect l="15145"/>
          <a:stretch/>
        </p:blipFill>
        <p:spPr>
          <a:xfrm>
            <a:off x="3002184" y="482114"/>
            <a:ext cx="3527222" cy="4315687"/>
          </a:xfrm>
          <a:prstGeom prst="rect">
            <a:avLst/>
          </a:prstGeom>
          <a:ln>
            <a:noFill/>
          </a:ln>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4"/>
          <a:stretch>
            <a:fillRect/>
          </a:stretch>
        </p:blipFill>
        <p:spPr>
          <a:xfrm>
            <a:off x="4559459" y="742013"/>
            <a:ext cx="4200227" cy="2479428"/>
          </a:xfrm>
          <a:prstGeom prst="roundRect">
            <a:avLst>
              <a:gd name="adj" fmla="val 4779"/>
            </a:avLst>
          </a:prstGeom>
          <a:ln w="6350">
            <a:solidFill>
              <a:schemeClr val="tx2">
                <a:lumMod val="40000"/>
                <a:lumOff val="60000"/>
              </a:schemeClr>
            </a:solidFill>
          </a:ln>
          <a:effectLst/>
        </p:spPr>
      </p:pic>
      <p:sp>
        <p:nvSpPr>
          <p:cNvPr id="10" name="Slide Number Placeholder 2">
            <a:extLst>
              <a:ext uri="{FF2B5EF4-FFF2-40B4-BE49-F238E27FC236}">
                <a16:creationId xmlns:a16="http://schemas.microsoft.com/office/drawing/2014/main" id="{C1E1A533-C444-48B6-A773-750953B562AD}"/>
              </a:ext>
            </a:extLst>
          </p:cNvPr>
          <p:cNvSpPr txBox="1">
            <a:spLocks/>
          </p:cNvSpPr>
          <p:nvPr/>
        </p:nvSpPr>
        <p:spPr>
          <a:xfrm>
            <a:off x="8031330" y="4855515"/>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27</a:t>
            </a:fld>
            <a:endParaRPr lang="en-US"/>
          </a:p>
        </p:txBody>
      </p:sp>
    </p:spTree>
    <p:custDataLst>
      <p:tags r:id="rId1"/>
    </p:custDataLst>
    <p:extLst>
      <p:ext uri="{BB962C8B-B14F-4D97-AF65-F5344CB8AC3E}">
        <p14:creationId xmlns:p14="http://schemas.microsoft.com/office/powerpoint/2010/main" val="3450940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3"/>
          <a:stretch>
            <a:fillRect/>
          </a:stretch>
        </p:blipFill>
        <p:spPr>
          <a:xfrm>
            <a:off x="173239" y="1227078"/>
            <a:ext cx="4184416" cy="3096706"/>
          </a:xfrm>
          <a:prstGeom prst="rect">
            <a:avLst/>
          </a:prstGeom>
          <a:ln>
            <a:noFill/>
          </a:ln>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4"/>
          <a:stretch>
            <a:fillRect/>
          </a:stretch>
        </p:blipFill>
        <p:spPr>
          <a:xfrm>
            <a:off x="4521275" y="1224985"/>
            <a:ext cx="4335388" cy="3096706"/>
          </a:xfrm>
          <a:prstGeom prst="rect">
            <a:avLst/>
          </a:prstGeom>
          <a:ln>
            <a:noFill/>
          </a:ln>
          <a:effectLst/>
        </p:spPr>
      </p:pic>
      <p:sp>
        <p:nvSpPr>
          <p:cNvPr id="9" name="Slide Number Placeholder 2">
            <a:extLst>
              <a:ext uri="{FF2B5EF4-FFF2-40B4-BE49-F238E27FC236}">
                <a16:creationId xmlns:a16="http://schemas.microsoft.com/office/drawing/2014/main" id="{E985000F-00D5-4077-80C0-DF7F47D47C44}"/>
              </a:ext>
            </a:extLst>
          </p:cNvPr>
          <p:cNvSpPr txBox="1">
            <a:spLocks/>
          </p:cNvSpPr>
          <p:nvPr/>
        </p:nvSpPr>
        <p:spPr>
          <a:xfrm>
            <a:off x="8040474" y="4822063"/>
            <a:ext cx="550222"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28</a:t>
            </a:fld>
            <a:endParaRPr lang="en-US"/>
          </a:p>
        </p:txBody>
      </p:sp>
      <p:grpSp>
        <p:nvGrpSpPr>
          <p:cNvPr id="4" name="Group 3">
            <a:extLst>
              <a:ext uri="{FF2B5EF4-FFF2-40B4-BE49-F238E27FC236}">
                <a16:creationId xmlns:a16="http://schemas.microsoft.com/office/drawing/2014/main" id="{4D233E0A-6AF9-F375-5979-C3B9FB205AB5}"/>
              </a:ext>
            </a:extLst>
          </p:cNvPr>
          <p:cNvGrpSpPr/>
          <p:nvPr/>
        </p:nvGrpSpPr>
        <p:grpSpPr>
          <a:xfrm>
            <a:off x="350620" y="480260"/>
            <a:ext cx="8506043" cy="830997"/>
            <a:chOff x="350620" y="480260"/>
            <a:chExt cx="8506043" cy="830997"/>
          </a:xfrm>
        </p:grpSpPr>
        <p:sp>
          <p:nvSpPr>
            <p:cNvPr id="8" name="TextBox 7">
              <a:extLst>
                <a:ext uri="{FF2B5EF4-FFF2-40B4-BE49-F238E27FC236}">
                  <a16:creationId xmlns:a16="http://schemas.microsoft.com/office/drawing/2014/main" id="{61B0E870-7E5B-4EF2-A280-46ACCF20C7AF}"/>
                </a:ext>
              </a:extLst>
            </p:cNvPr>
            <p:cNvSpPr txBox="1"/>
            <p:nvPr/>
          </p:nvSpPr>
          <p:spPr>
            <a:xfrm>
              <a:off x="350620" y="480260"/>
              <a:ext cx="85060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Roboto Light "/>
                  <a:ea typeface="+mn-lt"/>
                  <a:cs typeface="+mn-lt"/>
                </a:rPr>
                <a:t>If you select </a:t>
              </a:r>
              <a:r>
                <a:rPr lang="en-US" sz="1600" b="1" dirty="0">
                  <a:latin typeface="Roboto Light "/>
                  <a:ea typeface="+mn-lt"/>
                  <a:cs typeface="+mn-lt"/>
                </a:rPr>
                <a:t>No</a:t>
              </a:r>
              <a:r>
                <a:rPr lang="en-US" sz="1600" dirty="0">
                  <a:latin typeface="Roboto Light "/>
                  <a:ea typeface="+mn-lt"/>
                  <a:cs typeface="+mn-lt"/>
                </a:rPr>
                <a:t>,</a:t>
              </a:r>
              <a:r>
                <a:rPr lang="en-US" sz="1600" b="1" dirty="0">
                  <a:latin typeface="Roboto Light "/>
                  <a:ea typeface="+mn-lt"/>
                  <a:cs typeface="+mn-lt"/>
                </a:rPr>
                <a:t> </a:t>
              </a:r>
              <a:r>
                <a:rPr lang="en-US" sz="1600" dirty="0">
                  <a:latin typeface="Roboto Light "/>
                  <a:ea typeface="+mn-lt"/>
                  <a:cs typeface="+mn-lt"/>
                </a:rPr>
                <a:t>additional </a:t>
              </a:r>
              <a:r>
                <a:rPr lang="en-US" sz="1600" b="1" dirty="0">
                  <a:latin typeface="Roboto Light "/>
                  <a:ea typeface="+mn-lt"/>
                  <a:cs typeface="+mn-lt"/>
                </a:rPr>
                <a:t>Home address</a:t>
              </a:r>
              <a:r>
                <a:rPr lang="en-US" sz="1600" dirty="0">
                  <a:latin typeface="Roboto Light "/>
                  <a:ea typeface="+mn-lt"/>
                  <a:cs typeface="+mn-lt"/>
                </a:rPr>
                <a:t> questions will appear. Remember to </a:t>
              </a:r>
              <a:r>
                <a:rPr lang="en-GB" sz="1600" dirty="0">
                  <a:latin typeface="Roboto Light "/>
                  <a:ea typeface="+mn-lt"/>
                  <a:cs typeface="+mn-lt"/>
                </a:rPr>
                <a:t>use our help text      for advice about this question if you are unsure what to enter. </a:t>
              </a:r>
            </a:p>
            <a:p>
              <a:endParaRPr lang="en-US" sz="1600" dirty="0">
                <a:latin typeface="+mj-lt"/>
                <a:ea typeface="+mn-lt"/>
                <a:cs typeface="+mn-lt"/>
              </a:endParaRPr>
            </a:p>
          </p:txBody>
        </p:sp>
        <p:pic>
          <p:nvPicPr>
            <p:cNvPr id="12" name="Picture 11">
              <a:extLst>
                <a:ext uri="{FF2B5EF4-FFF2-40B4-BE49-F238E27FC236}">
                  <a16:creationId xmlns:a16="http://schemas.microsoft.com/office/drawing/2014/main" id="{738C1ABB-846D-46DD-8995-F262751CFA05}"/>
                </a:ext>
              </a:extLst>
            </p:cNvPr>
            <p:cNvPicPr>
              <a:picLocks noChangeAspect="1"/>
            </p:cNvPicPr>
            <p:nvPr/>
          </p:nvPicPr>
          <p:blipFill rotWithShape="1">
            <a:blip r:embed="rId5"/>
            <a:srcRect l="89398" t="93542" r="6569" b="-208"/>
            <a:stretch/>
          </p:blipFill>
          <p:spPr>
            <a:xfrm>
              <a:off x="822163" y="761948"/>
              <a:ext cx="236950" cy="267619"/>
            </a:xfrm>
            <a:prstGeom prst="rect">
              <a:avLst/>
            </a:prstGeom>
          </p:spPr>
        </p:pic>
      </p:grpSp>
      <p:sp>
        <p:nvSpPr>
          <p:cNvPr id="5" name="Footer Placeholder 4">
            <a:extLst>
              <a:ext uri="{FF2B5EF4-FFF2-40B4-BE49-F238E27FC236}">
                <a16:creationId xmlns:a16="http://schemas.microsoft.com/office/drawing/2014/main" id="{FE24B538-080B-EFC6-5D57-7A2D83728CCB}"/>
              </a:ext>
            </a:extLst>
          </p:cNvPr>
          <p:cNvSpPr txBox="1">
            <a:spLocks/>
          </p:cNvSpPr>
          <p:nvPr/>
        </p:nvSpPr>
        <p:spPr>
          <a:xfrm>
            <a:off x="1059113" y="4844421"/>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E: careers.team@moulton.ac.uk    T: 01604 491131 Ext: 2017</a:t>
            </a:r>
            <a:endParaRPr lang="en-US" b="1" dirty="0"/>
          </a:p>
        </p:txBody>
      </p:sp>
    </p:spTree>
    <p:custDataLst>
      <p:tags r:id="rId1"/>
    </p:custDataLst>
    <p:extLst>
      <p:ext uri="{BB962C8B-B14F-4D97-AF65-F5344CB8AC3E}">
        <p14:creationId xmlns:p14="http://schemas.microsoft.com/office/powerpoint/2010/main" val="38986183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dirty="0">
                <a:latin typeface="Roboto "/>
              </a:rPr>
              <a:t>Nationality details.</a:t>
            </a:r>
          </a:p>
        </p:txBody>
      </p:sp>
      <p:sp>
        <p:nvSpPr>
          <p:cNvPr id="2" name="Footer Placeholder 4">
            <a:extLst>
              <a:ext uri="{FF2B5EF4-FFF2-40B4-BE49-F238E27FC236}">
                <a16:creationId xmlns:a16="http://schemas.microsoft.com/office/drawing/2014/main" id="{7B68B92C-916C-EFB3-B89C-B18506314364}"/>
              </a:ext>
            </a:extLst>
          </p:cNvPr>
          <p:cNvSpPr txBox="1">
            <a:spLocks/>
          </p:cNvSpPr>
          <p:nvPr/>
        </p:nvSpPr>
        <p:spPr>
          <a:xfrm>
            <a:off x="287338" y="483361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1497573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3</a:t>
            </a:fld>
            <a:endParaRPr lang="en-US"/>
          </a:p>
        </p:txBody>
      </p:sp>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p:txBody>
          <a:bodyPr/>
          <a:lstStyle/>
          <a:p>
            <a:r>
              <a:rPr lang="de-DE"/>
              <a:t>E: careers.team@moulton.ac.uk    T: 01604 491131 Ext: 2017</a:t>
            </a:r>
            <a:endParaRPr lang="en-US" b="1"/>
          </a:p>
        </p:txBody>
      </p:sp>
      <p:sp>
        <p:nvSpPr>
          <p:cNvPr id="12" name="Title 11">
            <a:extLst>
              <a:ext uri="{FF2B5EF4-FFF2-40B4-BE49-F238E27FC236}">
                <a16:creationId xmlns:a16="http://schemas.microsoft.com/office/drawing/2014/main" id="{9F758F43-F0C0-4947-8499-8258830C3744}"/>
              </a:ext>
            </a:extLst>
          </p:cNvPr>
          <p:cNvSpPr>
            <a:spLocks noGrp="1"/>
          </p:cNvSpPr>
          <p:nvPr>
            <p:ph type="title" idx="4294967295"/>
          </p:nvPr>
        </p:nvSpPr>
        <p:spPr>
          <a:xfrm>
            <a:off x="315067" y="564157"/>
            <a:ext cx="7610475" cy="1019175"/>
          </a:xfrm>
        </p:spPr>
        <p:txBody>
          <a:bodyPr/>
          <a:lstStyle/>
          <a:p>
            <a:r>
              <a:rPr lang="en-GB" sz="3600" b="1" dirty="0">
                <a:latin typeface="Roboto" panose="02000000000000000000" pitchFamily="2" charset="0"/>
              </a:rPr>
              <a:t>Registering for an account</a:t>
            </a:r>
            <a:br>
              <a:rPr lang="en-US" sz="3600" dirty="0"/>
            </a:br>
            <a:endParaRPr lang="en-GB" dirty="0"/>
          </a:p>
        </p:txBody>
      </p:sp>
      <p:sp>
        <p:nvSpPr>
          <p:cNvPr id="13" name="Content Placeholder 12">
            <a:extLst>
              <a:ext uri="{FF2B5EF4-FFF2-40B4-BE49-F238E27FC236}">
                <a16:creationId xmlns:a16="http://schemas.microsoft.com/office/drawing/2014/main" id="{B0652117-CBD3-414E-A725-44BBC7EFEA46}"/>
              </a:ext>
            </a:extLst>
          </p:cNvPr>
          <p:cNvSpPr>
            <a:spLocks noGrp="1"/>
          </p:cNvSpPr>
          <p:nvPr>
            <p:ph type="body" sz="quarter" idx="4294967295"/>
          </p:nvPr>
        </p:nvSpPr>
        <p:spPr>
          <a:xfrm>
            <a:off x="414118" y="865351"/>
            <a:ext cx="9068842" cy="1051570"/>
          </a:xfrm>
        </p:spPr>
        <p:txBody>
          <a:bodyPr/>
          <a:lstStyle/>
          <a:p>
            <a:pPr defTabSz="914400">
              <a:defRPr sz="1800" b="0" i="0" u="none" strike="noStrike" kern="0" cap="none" spc="0" baseline="0">
                <a:solidFill>
                  <a:srgbClr val="000000"/>
                </a:solidFill>
                <a:uFillTx/>
              </a:defRPr>
            </a:pPr>
            <a:endParaRPr lang="en-GB" sz="1800" b="1" dirty="0">
              <a:cs typeface="Calibri"/>
            </a:endParaRPr>
          </a:p>
          <a:p>
            <a:pPr marL="0" indent="0" defTabSz="914400">
              <a:buNone/>
              <a:defRPr sz="1800" b="0" i="0" u="none" strike="noStrike" kern="0" cap="none" spc="0" baseline="0">
                <a:solidFill>
                  <a:srgbClr val="000000"/>
                </a:solidFill>
                <a:uFillTx/>
              </a:defRPr>
            </a:pPr>
            <a:r>
              <a:rPr lang="en-GB" sz="1600" dirty="0">
                <a:latin typeface="Roboto Light "/>
              </a:rPr>
              <a:t>Head to </a:t>
            </a:r>
            <a:r>
              <a:rPr lang="en-GB" sz="1600" dirty="0">
                <a:latin typeface="Roboto Light "/>
                <a:hlinkClick r:id="rId4"/>
              </a:rPr>
              <a:t>ucas.com </a:t>
            </a:r>
            <a:r>
              <a:rPr lang="en-GB" sz="1600" dirty="0">
                <a:latin typeface="Roboto Light "/>
              </a:rPr>
              <a:t>and s</a:t>
            </a:r>
            <a:r>
              <a:rPr lang="en-GB" sz="1600" b="0" i="0" u="none" strike="noStrike" kern="1200" cap="none" spc="0" baseline="0" dirty="0">
                <a:uFillTx/>
                <a:latin typeface="Roboto Light "/>
              </a:rPr>
              <a:t>elect </a:t>
            </a:r>
            <a:r>
              <a:rPr lang="en-GB" sz="1600" b="1" dirty="0">
                <a:solidFill>
                  <a:srgbClr val="FF0000"/>
                </a:solidFill>
                <a:latin typeface="Roboto Light "/>
              </a:rPr>
              <a:t>Sign in. </a:t>
            </a:r>
            <a:endParaRPr lang="en-GB" sz="1600" b="0" i="0" u="none" strike="noStrike" kern="1200" cap="none" spc="0" baseline="0" dirty="0">
              <a:solidFill>
                <a:srgbClr val="FF0000"/>
              </a:solidFill>
              <a:uFillTx/>
              <a:latin typeface="Roboto Light "/>
            </a:endParaRPr>
          </a:p>
          <a:p>
            <a:endParaRPr lang="en-GB" dirty="0"/>
          </a:p>
        </p:txBody>
      </p:sp>
      <p:pic>
        <p:nvPicPr>
          <p:cNvPr id="7" name="Picture 6">
            <a:extLst>
              <a:ext uri="{FF2B5EF4-FFF2-40B4-BE49-F238E27FC236}">
                <a16:creationId xmlns:a16="http://schemas.microsoft.com/office/drawing/2014/main" id="{92739E97-4522-471D-94C9-2C3F3B6BE31A}"/>
              </a:ext>
            </a:extLst>
          </p:cNvPr>
          <p:cNvPicPr>
            <a:picLocks noChangeAspect="1"/>
          </p:cNvPicPr>
          <p:nvPr/>
        </p:nvPicPr>
        <p:blipFill>
          <a:blip r:embed="rId5"/>
          <a:stretch>
            <a:fillRect/>
          </a:stretch>
        </p:blipFill>
        <p:spPr>
          <a:xfrm>
            <a:off x="691696" y="1780102"/>
            <a:ext cx="7614745" cy="2831399"/>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28D2F02D-8971-43C2-BC75-28437FE9D472}"/>
              </a:ext>
            </a:extLst>
          </p:cNvPr>
          <p:cNvSpPr/>
          <p:nvPr/>
        </p:nvSpPr>
        <p:spPr>
          <a:xfrm>
            <a:off x="7399495" y="1863140"/>
            <a:ext cx="883297"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custDataLst>
      <p:tags r:id="rId1"/>
    </p:custDataLst>
    <p:extLst>
      <p:ext uri="{BB962C8B-B14F-4D97-AF65-F5344CB8AC3E}">
        <p14:creationId xmlns:p14="http://schemas.microsoft.com/office/powerpoint/2010/main" val="2042770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389813" y="1441109"/>
            <a:ext cx="2132667"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pPr defTabSz="914400">
              <a:defRPr sz="1800" b="0" i="0" u="none" strike="noStrike" kern="0" cap="none" spc="0" baseline="0">
                <a:solidFill>
                  <a:srgbClr val="000000"/>
                </a:solidFill>
                <a:uFillTx/>
              </a:defRPr>
            </a:pPr>
            <a:r>
              <a:rPr lang="en-GB" sz="1600" dirty="0">
                <a:solidFill>
                  <a:srgbClr val="313537"/>
                </a:solidFill>
                <a:latin typeface="Roboto Light "/>
              </a:rPr>
              <a:t>If you’re a UK national</a:t>
            </a:r>
            <a:r>
              <a:rPr lang="en-GB" sz="1600" b="0" i="0" dirty="0">
                <a:solidFill>
                  <a:srgbClr val="313537"/>
                </a:solidFill>
                <a:effectLst/>
                <a:latin typeface="Roboto Light "/>
              </a:rPr>
              <a:t>, this</a:t>
            </a:r>
            <a:r>
              <a:rPr lang="en-GB" sz="1600" dirty="0">
                <a:solidFill>
                  <a:srgbClr val="313537"/>
                </a:solidFill>
                <a:latin typeface="Roboto Light "/>
              </a:rPr>
              <a:t> is what you will see</a:t>
            </a:r>
            <a:r>
              <a:rPr lang="en-GB" sz="1600" b="0" i="0" dirty="0">
                <a:solidFill>
                  <a:srgbClr val="313537"/>
                </a:solidFill>
                <a:effectLst/>
                <a:latin typeface="Roboto Light "/>
              </a:rPr>
              <a:t>.</a:t>
            </a:r>
          </a:p>
          <a:p>
            <a:pPr defTabSz="914400">
              <a:defRPr sz="1800" b="0" i="0" u="none" strike="noStrike" kern="0" cap="none" spc="0" baseline="0">
                <a:solidFill>
                  <a:srgbClr val="000000"/>
                </a:solidFill>
                <a:uFillTx/>
              </a:defRPr>
            </a:pPr>
            <a:endParaRPr lang="en-GB" sz="1600" dirty="0">
              <a:solidFill>
                <a:srgbClr val="313537"/>
              </a:solidFill>
            </a:endParaRPr>
          </a:p>
          <a:p>
            <a:pPr defTabSz="914400">
              <a:defRPr sz="1800" b="0" i="0" u="none" strike="noStrike" kern="0" cap="none" spc="0" baseline="0">
                <a:solidFill>
                  <a:srgbClr val="000000"/>
                </a:solidFill>
                <a:uFillTx/>
              </a:defRPr>
            </a:pPr>
            <a:endParaRPr lang="en-GB" sz="1600" dirty="0"/>
          </a:p>
        </p:txBody>
      </p:sp>
      <p:pic>
        <p:nvPicPr>
          <p:cNvPr id="3" name="Picture 2">
            <a:extLst>
              <a:ext uri="{FF2B5EF4-FFF2-40B4-BE49-F238E27FC236}">
                <a16:creationId xmlns:a16="http://schemas.microsoft.com/office/drawing/2014/main" id="{31B21E8F-24C9-42C9-BC2E-B08A47507ACA}"/>
              </a:ext>
            </a:extLst>
          </p:cNvPr>
          <p:cNvPicPr>
            <a:picLocks noChangeAspect="1"/>
          </p:cNvPicPr>
          <p:nvPr/>
        </p:nvPicPr>
        <p:blipFill rotWithShape="1">
          <a:blip r:embed="rId3"/>
          <a:srcRect l="16933" t="20290"/>
          <a:stretch/>
        </p:blipFill>
        <p:spPr>
          <a:xfrm>
            <a:off x="2729525" y="481616"/>
            <a:ext cx="6024662" cy="394849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50528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499280"/>
            <a:ext cx="3031934" cy="2858691"/>
          </a:xfrm>
          <a:prstGeom prst="rect">
            <a:avLst/>
          </a:prstGeom>
          <a:ln>
            <a:noFill/>
          </a:ln>
        </p:spPr>
        <p:txBody>
          <a:bodyPr vert="horz" lIns="91440" tIns="45720" rIns="91440" bIns="45720" rtlCol="0" anchor="t" anchorCtr="0" compatLnSpc="1">
            <a:no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If you were born in the UK but have a different nationality, you will be asked additional questions. </a:t>
            </a:r>
            <a:endParaRPr lang="en-US" sz="1600" kern="0" dirty="0">
              <a:solidFill>
                <a:srgbClr val="313537"/>
              </a:solidFill>
              <a:latin typeface="Roboto Light "/>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Roboto Light "/>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The information you provide will help universities and colleges in determining your eligibility and allow them to assist you with the visa application process, if required. </a:t>
            </a:r>
            <a:endParaRPr lang="en-US" sz="1600" kern="0" dirty="0">
              <a:solidFill>
                <a:srgbClr val="313537"/>
              </a:solidFill>
              <a:latin typeface="Roboto Light "/>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dirty="0">
              <a:solidFill>
                <a:srgbClr val="313537"/>
              </a:solidFill>
              <a:latin typeface="Roboto Light "/>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dirty="0">
                <a:solidFill>
                  <a:srgbClr val="313537"/>
                </a:solidFill>
                <a:latin typeface="Roboto Light "/>
              </a:rPr>
              <a:t>There's some possible combinations but we'll only show relevant fields depending on your answers. </a:t>
            </a:r>
            <a:endParaRPr lang="en-US" sz="1600" kern="0" dirty="0">
              <a:solidFill>
                <a:srgbClr val="313537"/>
              </a:solidFill>
              <a:latin typeface="Roboto Light "/>
              <a:cs typeface="Calibri"/>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vert="horz" lIns="91440" tIns="45720" rIns="91440" bIns="45720" rtlCol="0" anchor="ctr">
            <a:normAutofit/>
          </a:bodyPr>
          <a:lstStyle/>
          <a:p>
            <a:pPr>
              <a:lnSpc>
                <a:spcPct val="90000"/>
              </a:lnSpc>
              <a:spcAft>
                <a:spcPts val="600"/>
              </a:spcAft>
            </a:pPr>
            <a:r>
              <a:rPr lang="de-DE"/>
              <a:t>E: careers.team@moulton.ac.uk    T: 01604 491131 Ext: 2017</a:t>
            </a:r>
            <a:endParaRPr lang="en-US" b="1"/>
          </a:p>
        </p:txBody>
      </p:sp>
      <p:grpSp>
        <p:nvGrpSpPr>
          <p:cNvPr id="2" name="Group 1">
            <a:extLst>
              <a:ext uri="{FF2B5EF4-FFF2-40B4-BE49-F238E27FC236}">
                <a16:creationId xmlns:a16="http://schemas.microsoft.com/office/drawing/2014/main" id="{79BF7E6A-0C88-4F59-B62E-A8E410526ED8}"/>
              </a:ext>
            </a:extLst>
          </p:cNvPr>
          <p:cNvGrpSpPr/>
          <p:nvPr/>
        </p:nvGrpSpPr>
        <p:grpSpPr>
          <a:xfrm>
            <a:off x="4014216" y="200790"/>
            <a:ext cx="4842446" cy="4602985"/>
            <a:chOff x="4014216" y="193421"/>
            <a:chExt cx="4842446" cy="4602985"/>
          </a:xfrm>
          <a:effectLst/>
        </p:grpSpPr>
        <p:pic>
          <p:nvPicPr>
            <p:cNvPr id="4" name="Picture 3">
              <a:extLst>
                <a:ext uri="{FF2B5EF4-FFF2-40B4-BE49-F238E27FC236}">
                  <a16:creationId xmlns:a16="http://schemas.microsoft.com/office/drawing/2014/main" id="{A8A39FF5-82B7-4267-A694-A2D4031673C1}"/>
                </a:ext>
              </a:extLst>
            </p:cNvPr>
            <p:cNvPicPr>
              <a:picLocks noGrp="1" noRot="1" noChangeAspect="1" noMove="1" noResize="1" noEditPoints="1" noAdjustHandles="1" noChangeArrowheads="1" noChangeShapeType="1" noCrop="1"/>
            </p:cNvPicPr>
            <p:nvPr/>
          </p:nvPicPr>
          <p:blipFill>
            <a:blip r:embed="rId3"/>
            <a:stretch>
              <a:fillRect/>
            </a:stretch>
          </p:blipFill>
          <p:spPr>
            <a:xfrm>
              <a:off x="4014216" y="193421"/>
              <a:ext cx="4842446" cy="4602985"/>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9D81513C-18EC-4E15-BB96-955DA1E2796F}"/>
                </a:ext>
              </a:extLst>
            </p:cNvPr>
            <p:cNvPicPr>
              <a:picLocks noChangeAspect="1"/>
            </p:cNvPicPr>
            <p:nvPr/>
          </p:nvPicPr>
          <p:blipFill>
            <a:blip r:embed="rId4"/>
            <a:stretch>
              <a:fillRect/>
            </a:stretch>
          </p:blipFill>
          <p:spPr>
            <a:xfrm>
              <a:off x="8169445" y="4244684"/>
              <a:ext cx="518335" cy="485939"/>
            </a:xfrm>
            <a:prstGeom prst="roundRect">
              <a:avLst>
                <a:gd name="adj" fmla="val 4779"/>
              </a:avLst>
            </a:prstGeom>
            <a:ln w="6350">
              <a:noFill/>
            </a:ln>
            <a:effectLst/>
          </p:spPr>
        </p:pic>
      </p:grpSp>
    </p:spTree>
    <p:custDataLst>
      <p:tags r:id="rId1"/>
    </p:custDataLst>
    <p:extLst>
      <p:ext uri="{BB962C8B-B14F-4D97-AF65-F5344CB8AC3E}">
        <p14:creationId xmlns:p14="http://schemas.microsoft.com/office/powerpoint/2010/main" val="855940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grpSp>
        <p:nvGrpSpPr>
          <p:cNvPr id="2" name="Group 1">
            <a:extLst>
              <a:ext uri="{FF2B5EF4-FFF2-40B4-BE49-F238E27FC236}">
                <a16:creationId xmlns:a16="http://schemas.microsoft.com/office/drawing/2014/main" id="{161FA034-60BA-4C0F-BFDA-765A37A351EC}"/>
              </a:ext>
            </a:extLst>
          </p:cNvPr>
          <p:cNvGrpSpPr/>
          <p:nvPr/>
        </p:nvGrpSpPr>
        <p:grpSpPr>
          <a:xfrm>
            <a:off x="3418881" y="432286"/>
            <a:ext cx="5162671" cy="4278927"/>
            <a:chOff x="3460120" y="590421"/>
            <a:chExt cx="5162671" cy="4278927"/>
          </a:xfrm>
          <a:effectLst/>
        </p:grpSpPr>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rotWithShape="1">
            <a:blip r:embed="rId3"/>
            <a:srcRect l="18029" t="33522"/>
            <a:stretch/>
          </p:blipFill>
          <p:spPr>
            <a:xfrm>
              <a:off x="3460120" y="590421"/>
              <a:ext cx="5162671" cy="4278927"/>
            </a:xfrm>
            <a:prstGeom prst="roundRect">
              <a:avLst>
                <a:gd name="adj" fmla="val 4779"/>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5384FE78-5B81-4244-8BAE-A1635FF20395}"/>
                </a:ext>
              </a:extLst>
            </p:cNvPr>
            <p:cNvPicPr>
              <a:picLocks noChangeAspect="1"/>
            </p:cNvPicPr>
            <p:nvPr/>
          </p:nvPicPr>
          <p:blipFill>
            <a:blip r:embed="rId4"/>
            <a:stretch>
              <a:fillRect/>
            </a:stretch>
          </p:blipFill>
          <p:spPr>
            <a:xfrm>
              <a:off x="7788106" y="4251509"/>
              <a:ext cx="518335" cy="485939"/>
            </a:xfrm>
            <a:prstGeom prst="roundRect">
              <a:avLst>
                <a:gd name="adj" fmla="val 4779"/>
              </a:avLst>
            </a:prstGeom>
            <a:ln w="6350">
              <a:solidFill>
                <a:schemeClr val="tx2">
                  <a:lumMod val="40000"/>
                  <a:lumOff val="60000"/>
                </a:schemeClr>
              </a:solidFill>
            </a:ln>
            <a:effectLst/>
          </p:spPr>
        </p:pic>
      </p:grpSp>
      <p:grpSp>
        <p:nvGrpSpPr>
          <p:cNvPr id="3" name="Group 2">
            <a:extLst>
              <a:ext uri="{FF2B5EF4-FFF2-40B4-BE49-F238E27FC236}">
                <a16:creationId xmlns:a16="http://schemas.microsoft.com/office/drawing/2014/main" id="{71A64C10-4646-34FF-3DBE-6481791C5BB1}"/>
              </a:ext>
            </a:extLst>
          </p:cNvPr>
          <p:cNvGrpSpPr/>
          <p:nvPr/>
        </p:nvGrpSpPr>
        <p:grpSpPr>
          <a:xfrm>
            <a:off x="387119" y="590421"/>
            <a:ext cx="2612114" cy="4031873"/>
            <a:chOff x="387119" y="590421"/>
            <a:chExt cx="2612114" cy="4031873"/>
          </a:xfrm>
        </p:grpSpPr>
        <p:sp>
          <p:nvSpPr>
            <p:cNvPr id="9" name="TextBox 5">
              <a:extLst>
                <a:ext uri="{FF2B5EF4-FFF2-40B4-BE49-F238E27FC236}">
                  <a16:creationId xmlns:a16="http://schemas.microsoft.com/office/drawing/2014/main" id="{601985E1-6884-4751-A47B-D3E77B91C158}"/>
                </a:ext>
              </a:extLst>
            </p:cNvPr>
            <p:cNvSpPr txBox="1"/>
            <p:nvPr/>
          </p:nvSpPr>
          <p:spPr>
            <a:xfrm>
              <a:off x="387119" y="590421"/>
              <a:ext cx="2612114" cy="4031873"/>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latin typeface="Roboto Light "/>
                <a:cs typeface="Calibri"/>
              </a:endParaRPr>
            </a:p>
            <a:p>
              <a:pPr defTabSz="914400">
                <a:defRPr sz="1800" b="0" i="0" u="none" strike="noStrike" kern="0" cap="none" spc="0" baseline="0">
                  <a:solidFill>
                    <a:srgbClr val="000000"/>
                  </a:solidFill>
                  <a:uFillTx/>
                </a:defRPr>
              </a:pPr>
              <a:r>
                <a:rPr lang="en-GB" sz="1600" dirty="0">
                  <a:latin typeface="Roboto Light "/>
                  <a:cs typeface="Calibri"/>
                </a:rPr>
                <a:t>If you select that you will need a visa, you’ll  also be asked for your passport details.</a:t>
              </a:r>
            </a:p>
            <a:p>
              <a:pPr defTabSz="914400">
                <a:defRPr sz="1800" b="0" i="0" u="none" strike="noStrike" kern="0" cap="none" spc="0" baseline="0">
                  <a:solidFill>
                    <a:srgbClr val="000000"/>
                  </a:solidFill>
                  <a:uFillTx/>
                </a:defRPr>
              </a:pPr>
              <a:endParaRPr lang="en-GB" sz="1600" dirty="0">
                <a:latin typeface="Roboto Light "/>
                <a:cs typeface="Calibri"/>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cs typeface="Calibri"/>
                </a:rPr>
                <a:t>If </a:t>
              </a:r>
              <a:r>
                <a:rPr lang="en-GB" sz="1600" dirty="0">
                  <a:solidFill>
                    <a:srgbClr val="313537"/>
                  </a:solidFill>
                  <a:latin typeface="Roboto Light "/>
                  <a:cs typeface="Calibri"/>
                </a:rPr>
                <a:t>you </a:t>
              </a:r>
              <a:r>
                <a:rPr lang="en-GB" sz="1600" b="0" i="0" dirty="0">
                  <a:solidFill>
                    <a:srgbClr val="313537"/>
                  </a:solidFill>
                  <a:effectLst/>
                  <a:latin typeface="Roboto Light "/>
                  <a:cs typeface="Calibri"/>
                </a:rPr>
                <a:t>have a passport, we ask </a:t>
              </a:r>
              <a:r>
                <a:rPr lang="en-GB" sz="1600" dirty="0">
                  <a:solidFill>
                    <a:srgbClr val="313537"/>
                  </a:solidFill>
                  <a:latin typeface="Roboto Light "/>
                  <a:cs typeface="Calibri"/>
                </a:rPr>
                <a:t>you for your passport number, valid from and expiry dates; and place of issue.</a:t>
              </a:r>
              <a:r>
                <a:rPr lang="en-GB" sz="1600" dirty="0">
                  <a:solidFill>
                    <a:srgbClr val="313537"/>
                  </a:solidFill>
                  <a:latin typeface="Roboto Light "/>
                </a:rPr>
                <a:t> </a:t>
              </a:r>
              <a:endParaRPr lang="en-GB" sz="1600" dirty="0">
                <a:latin typeface="Roboto Light "/>
                <a:cs typeface="Calibri"/>
              </a:endParaRPr>
            </a:p>
            <a:p>
              <a:pPr defTabSz="914400">
                <a:defRPr sz="1800" b="0" i="0" u="none" strike="noStrike" kern="0" cap="none" spc="0" baseline="0">
                  <a:solidFill>
                    <a:srgbClr val="000000"/>
                  </a:solidFill>
                  <a:uFillTx/>
                </a:defRPr>
              </a:pPr>
              <a:endParaRPr lang="en-GB" sz="1600" dirty="0">
                <a:solidFill>
                  <a:srgbClr val="313537"/>
                </a:solidFill>
                <a:latin typeface="Roboto Light "/>
              </a:endParaRPr>
            </a:p>
            <a:p>
              <a:pPr defTabSz="914400">
                <a:defRPr sz="1800" b="0" i="0" u="none" strike="noStrike" kern="0" cap="none" spc="0" baseline="0">
                  <a:solidFill>
                    <a:srgbClr val="000000"/>
                  </a:solidFill>
                  <a:uFillTx/>
                </a:defRPr>
              </a:pPr>
              <a:r>
                <a:rPr lang="en-GB" sz="1600" dirty="0">
                  <a:latin typeface="Roboto Light "/>
                  <a:ea typeface="+mn-lt"/>
                  <a:cs typeface="+mn-lt"/>
                </a:rPr>
                <a:t>Select       to see our help text with advice about this. </a:t>
              </a: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a:p>
              <a:pPr defTabSz="914400">
                <a:defRPr sz="1800" b="0" i="0" u="none" strike="noStrike" kern="0" cap="none" spc="0" baseline="0">
                  <a:solidFill>
                    <a:srgbClr val="000000"/>
                  </a:solidFill>
                  <a:uFillTx/>
                </a:defRPr>
              </a:pPr>
              <a:endParaRPr lang="en-GB" sz="1600" dirty="0">
                <a:solidFill>
                  <a:srgbClr val="313537"/>
                </a:solidFill>
                <a:latin typeface="Merriweather"/>
              </a:endParaRPr>
            </a:p>
          </p:txBody>
        </p:sp>
        <p:pic>
          <p:nvPicPr>
            <p:cNvPr id="8" name="Picture 7">
              <a:extLst>
                <a:ext uri="{FF2B5EF4-FFF2-40B4-BE49-F238E27FC236}">
                  <a16:creationId xmlns:a16="http://schemas.microsoft.com/office/drawing/2014/main" id="{2E5DC564-70BE-4CAE-90F0-9C59DF985259}"/>
                </a:ext>
              </a:extLst>
            </p:cNvPr>
            <p:cNvPicPr>
              <a:picLocks noChangeAspect="1"/>
            </p:cNvPicPr>
            <p:nvPr/>
          </p:nvPicPr>
          <p:blipFill rotWithShape="1">
            <a:blip r:embed="rId5"/>
            <a:srcRect l="89398" t="93542" r="6569" b="-208"/>
            <a:stretch/>
          </p:blipFill>
          <p:spPr>
            <a:xfrm>
              <a:off x="1076984" y="3548113"/>
              <a:ext cx="236950" cy="267619"/>
            </a:xfrm>
            <a:prstGeom prst="rect">
              <a:avLst/>
            </a:prstGeom>
          </p:spPr>
        </p:pic>
      </p:grpSp>
    </p:spTree>
    <p:custDataLst>
      <p:tags r:id="rId1"/>
    </p:custDataLst>
    <p:extLst>
      <p:ext uri="{BB962C8B-B14F-4D97-AF65-F5344CB8AC3E}">
        <p14:creationId xmlns:p14="http://schemas.microsoft.com/office/powerpoint/2010/main" val="31819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dirty="0">
                <a:latin typeface="Roboto "/>
              </a:rPr>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33</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416207" y="4803775"/>
            <a:ext cx="4483100" cy="227013"/>
          </a:xfrm>
        </p:spPr>
        <p:txBody>
          <a:body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2415395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394130" y="1891760"/>
            <a:ext cx="2462535" cy="2169825"/>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All questions are mandatory (</a:t>
            </a:r>
            <a:r>
              <a:rPr lang="en-GB" sz="1500" dirty="0">
                <a:solidFill>
                  <a:srgbClr val="C00000"/>
                </a:solidFill>
                <a:latin typeface="Roboto Light "/>
                <a:ea typeface="+mn-lt"/>
                <a:cs typeface="+mn-lt"/>
              </a:rPr>
              <a:t>*</a:t>
            </a:r>
            <a:r>
              <a:rPr lang="en-GB" sz="1500" dirty="0">
                <a:latin typeface="Roboto Light "/>
                <a:ea typeface="+mn-lt"/>
                <a:cs typeface="+mn-lt"/>
              </a:rPr>
              <a:t>), but you have the option of </a:t>
            </a:r>
            <a:r>
              <a:rPr lang="en-GB" sz="1500" i="1" dirty="0">
                <a:latin typeface="Roboto Light "/>
                <a:ea typeface="+mn-lt"/>
                <a:cs typeface="+mn-lt"/>
              </a:rPr>
              <a:t>don't know</a:t>
            </a:r>
            <a:r>
              <a:rPr lang="en-GB" sz="1500" dirty="0">
                <a:latin typeface="Roboto Light "/>
                <a:ea typeface="+mn-lt"/>
                <a:cs typeface="+mn-lt"/>
              </a:rPr>
              <a:t> and </a:t>
            </a:r>
            <a:r>
              <a:rPr lang="en-GB" sz="1500" i="1" dirty="0">
                <a:latin typeface="Roboto Light "/>
                <a:ea typeface="+mn-lt"/>
                <a:cs typeface="+mn-lt"/>
              </a:rPr>
              <a:t>Prefer not to say</a:t>
            </a:r>
            <a:r>
              <a:rPr lang="en-GB" sz="1500" dirty="0">
                <a:latin typeface="Roboto Light "/>
                <a:ea typeface="+mn-lt"/>
                <a:cs typeface="+mn-lt"/>
              </a:rPr>
              <a:t>.</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1" dirty="0">
                <a:latin typeface="Roboto Light "/>
                <a:ea typeface="+mn-lt"/>
                <a:cs typeface="+mn-lt"/>
              </a:rPr>
              <a:t>Remember this doesn’t include UK</a:t>
            </a:r>
            <a:endParaRPr lang="en-GB" sz="1500" b="1" dirty="0">
              <a:latin typeface="Roboto Light "/>
              <a:cs typeface="Calibri"/>
            </a:endParaRPr>
          </a:p>
          <a:p>
            <a:pPr defTabSz="914400">
              <a:defRPr sz="1800" b="0" i="0" u="none" strike="noStrike" kern="0" cap="none" spc="0" baseline="0">
                <a:solidFill>
                  <a:srgbClr val="000000"/>
                </a:solidFill>
                <a:uFillTx/>
              </a:defRPr>
            </a:pPr>
            <a:endParaRPr lang="en-GB" sz="1500" dirty="0">
              <a:latin typeface="+mj-lt"/>
              <a:ea typeface="+mn-lt"/>
              <a:cs typeface="+mn-lt"/>
            </a:endParaRPr>
          </a:p>
          <a:p>
            <a:pPr defTabSz="914400">
              <a:defRPr sz="1800" b="0" i="0" u="none" strike="noStrike" kern="0" cap="none" spc="0" baseline="0">
                <a:solidFill>
                  <a:srgbClr val="000000"/>
                </a:solidFill>
                <a:uFillTx/>
              </a:defRPr>
            </a:pPr>
            <a:endParaRPr lang="en-GB" sz="1500" i="1" dirty="0">
              <a:latin typeface="+mj-lt"/>
              <a:ea typeface="+mn-lt"/>
              <a:cs typeface="+mn-lt"/>
            </a:endParaRPr>
          </a:p>
        </p:txBody>
      </p:sp>
      <p:pic>
        <p:nvPicPr>
          <p:cNvPr id="3" name="Picture 2">
            <a:extLst>
              <a:ext uri="{FF2B5EF4-FFF2-40B4-BE49-F238E27FC236}">
                <a16:creationId xmlns:a16="http://schemas.microsoft.com/office/drawing/2014/main" id="{02533498-4749-4E8A-A905-67FFFEE7BBE8}"/>
              </a:ext>
            </a:extLst>
          </p:cNvPr>
          <p:cNvPicPr>
            <a:picLocks noChangeAspect="1"/>
          </p:cNvPicPr>
          <p:nvPr/>
        </p:nvPicPr>
        <p:blipFill>
          <a:blip r:embed="rId3"/>
          <a:stretch>
            <a:fillRect/>
          </a:stretch>
        </p:blipFill>
        <p:spPr>
          <a:xfrm>
            <a:off x="3124421" y="1025046"/>
            <a:ext cx="5558381" cy="2894259"/>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046616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60F8-0102-45C7-944E-D8A78D30AD11}"/>
              </a:ext>
            </a:extLst>
          </p:cNvPr>
          <p:cNvSpPr>
            <a:spLocks noGrp="1"/>
          </p:cNvSpPr>
          <p:nvPr>
            <p:ph type="title"/>
          </p:nvPr>
        </p:nvSpPr>
        <p:spPr/>
        <p:txBody>
          <a:bodyPr/>
          <a:lstStyle/>
          <a:p>
            <a:r>
              <a:rPr lang="en-GB" dirty="0">
                <a:latin typeface="Roboto "/>
              </a:rPr>
              <a:t>English Language Skills. </a:t>
            </a:r>
          </a:p>
        </p:txBody>
      </p:sp>
      <p:sp>
        <p:nvSpPr>
          <p:cNvPr id="3" name="Slide Number Placeholder 2">
            <a:extLst>
              <a:ext uri="{FF2B5EF4-FFF2-40B4-BE49-F238E27FC236}">
                <a16:creationId xmlns:a16="http://schemas.microsoft.com/office/drawing/2014/main" id="{C1864315-9F3B-4E33-855C-2F78A591FD3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35</a:t>
            </a:fld>
            <a:endParaRPr lang="en-US"/>
          </a:p>
        </p:txBody>
      </p:sp>
      <p:sp>
        <p:nvSpPr>
          <p:cNvPr id="4" name="Footer Placeholder 3">
            <a:extLst>
              <a:ext uri="{FF2B5EF4-FFF2-40B4-BE49-F238E27FC236}">
                <a16:creationId xmlns:a16="http://schemas.microsoft.com/office/drawing/2014/main" id="{E2CB2EC9-F3CD-4D35-9F2E-F99D16017143}"/>
              </a:ext>
            </a:extLst>
          </p:cNvPr>
          <p:cNvSpPr>
            <a:spLocks noGrp="1"/>
          </p:cNvSpPr>
          <p:nvPr>
            <p:ph type="ftr" sz="quarter" idx="4294967295"/>
          </p:nvPr>
        </p:nvSpPr>
        <p:spPr>
          <a:xfrm>
            <a:off x="0" y="4865688"/>
            <a:ext cx="4481513" cy="225425"/>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3866902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5920965" y="925145"/>
            <a:ext cx="2935698"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If you have taken an </a:t>
            </a:r>
            <a:r>
              <a:rPr lang="en-GB" sz="1600" dirty="0">
                <a:solidFill>
                  <a:srgbClr val="313537"/>
                </a:solidFill>
                <a:latin typeface="Roboto Light "/>
              </a:rPr>
              <a:t>English proficiency test, you can add your certificate numbers and we’ll pass them on to your chosen universities and colleges when you submit your application.</a:t>
            </a:r>
          </a:p>
          <a:p>
            <a:endParaRPr lang="en-GB" sz="1600" dirty="0">
              <a:solidFill>
                <a:srgbClr val="313537"/>
              </a:solidFill>
              <a:latin typeface="Roboto Light "/>
              <a:ea typeface="+mn-lt"/>
              <a:cs typeface="+mn-lt"/>
            </a:endParaRPr>
          </a:p>
          <a:p>
            <a:r>
              <a:rPr lang="en-GB" sz="1600" dirty="0">
                <a:solidFill>
                  <a:srgbClr val="313537"/>
                </a:solidFill>
                <a:latin typeface="Roboto Light "/>
              </a:rPr>
              <a:t>If you haven’t completed any tests, you can leave the remaining fields blank and then mark this section as complete.</a:t>
            </a:r>
          </a:p>
        </p:txBody>
      </p:sp>
      <p:pic>
        <p:nvPicPr>
          <p:cNvPr id="11" name="Picture 10">
            <a:extLst>
              <a:ext uri="{FF2B5EF4-FFF2-40B4-BE49-F238E27FC236}">
                <a16:creationId xmlns:a16="http://schemas.microsoft.com/office/drawing/2014/main" id="{ABDDDE8E-430B-44A5-9A1D-A5A6E501E934}"/>
              </a:ext>
            </a:extLst>
          </p:cNvPr>
          <p:cNvPicPr>
            <a:picLocks noChangeAspect="1"/>
          </p:cNvPicPr>
          <p:nvPr/>
        </p:nvPicPr>
        <p:blipFill rotWithShape="1">
          <a:blip r:embed="rId4"/>
          <a:srcRect r="19861"/>
          <a:stretch/>
        </p:blipFill>
        <p:spPr>
          <a:xfrm>
            <a:off x="378372" y="565003"/>
            <a:ext cx="5271788" cy="3940470"/>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4060582027"/>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1E01DF-B5C9-4196-8665-7BCB462092BF}"/>
              </a:ext>
            </a:extLst>
          </p:cNvPr>
          <p:cNvSpPr>
            <a:spLocks noGrp="1"/>
          </p:cNvSpPr>
          <p:nvPr>
            <p:ph type="title"/>
          </p:nvPr>
        </p:nvSpPr>
        <p:spPr/>
        <p:txBody>
          <a:bodyPr/>
          <a:lstStyle/>
          <a:p>
            <a:r>
              <a:rPr lang="en-GB" dirty="0">
                <a:latin typeface="Roboto "/>
              </a:rPr>
              <a:t>Finance and funding. </a:t>
            </a:r>
          </a:p>
        </p:txBody>
      </p:sp>
      <p:sp>
        <p:nvSpPr>
          <p:cNvPr id="3" name="Slide Number Placeholder 2">
            <a:extLst>
              <a:ext uri="{FF2B5EF4-FFF2-40B4-BE49-F238E27FC236}">
                <a16:creationId xmlns:a16="http://schemas.microsoft.com/office/drawing/2014/main" id="{5F12E536-9A55-42B0-B9D3-12A24BEA0B59}"/>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37</a:t>
            </a:fld>
            <a:endParaRPr lang="en-US"/>
          </a:p>
        </p:txBody>
      </p:sp>
      <p:sp>
        <p:nvSpPr>
          <p:cNvPr id="4" name="Footer Placeholder 3">
            <a:extLst>
              <a:ext uri="{FF2B5EF4-FFF2-40B4-BE49-F238E27FC236}">
                <a16:creationId xmlns:a16="http://schemas.microsoft.com/office/drawing/2014/main" id="{5392DCA8-F715-4E61-83A7-83D7FFE6E5AD}"/>
              </a:ext>
            </a:extLst>
          </p:cNvPr>
          <p:cNvSpPr>
            <a:spLocks noGrp="1"/>
          </p:cNvSpPr>
          <p:nvPr>
            <p:ph type="ftr" sz="quarter" idx="4294967295"/>
          </p:nvPr>
        </p:nvSpPr>
        <p:spPr>
          <a:xfrm>
            <a:off x="201798" y="4865687"/>
            <a:ext cx="4481513" cy="225425"/>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3005345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38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287339" y="1008369"/>
            <a:ext cx="2545186" cy="3539430"/>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You will only be asked further questions in finance and funding if you select </a:t>
            </a:r>
            <a:r>
              <a:rPr lang="en-GB" sz="1600" b="1" i="0" dirty="0">
                <a:solidFill>
                  <a:srgbClr val="313537"/>
                </a:solidFill>
                <a:effectLst/>
                <a:latin typeface="Roboto Light "/>
              </a:rPr>
              <a:t>UK, </a:t>
            </a:r>
            <a:r>
              <a:rPr lang="en-GB" sz="1600" b="1" i="0" dirty="0" err="1">
                <a:solidFill>
                  <a:srgbClr val="313537"/>
                </a:solidFill>
                <a:effectLst/>
                <a:latin typeface="Roboto Light "/>
              </a:rPr>
              <a:t>ChI</a:t>
            </a:r>
            <a:r>
              <a:rPr lang="en-GB" sz="1600" b="1" i="0" dirty="0">
                <a:solidFill>
                  <a:srgbClr val="313537"/>
                </a:solidFill>
                <a:effectLst/>
                <a:latin typeface="Roboto Light "/>
              </a:rPr>
              <a:t>, IoM or EU Student Finance Services</a:t>
            </a:r>
            <a:r>
              <a:rPr lang="en-GB" sz="1600" b="0" i="0" dirty="0">
                <a:solidFill>
                  <a:srgbClr val="313537"/>
                </a:solidFill>
                <a:effectLst/>
                <a:latin typeface="Roboto Light "/>
              </a:rPr>
              <a:t>.  </a:t>
            </a:r>
          </a:p>
          <a:p>
            <a:endParaRPr lang="en-GB" sz="1600" dirty="0">
              <a:solidFill>
                <a:srgbClr val="313537"/>
              </a:solidFill>
              <a:latin typeface="Roboto Light "/>
            </a:endParaRPr>
          </a:p>
          <a:p>
            <a:r>
              <a:rPr lang="en-GB" sz="1600" dirty="0">
                <a:solidFill>
                  <a:srgbClr val="313537"/>
                </a:solidFill>
                <a:latin typeface="Roboto Light "/>
              </a:rPr>
              <a:t>W</a:t>
            </a:r>
            <a:r>
              <a:rPr lang="en-GB" sz="1600" b="0" i="0" dirty="0">
                <a:solidFill>
                  <a:srgbClr val="313537"/>
                </a:solidFill>
                <a:effectLst/>
                <a:latin typeface="Roboto Light "/>
              </a:rPr>
              <a:t>e'll ask you for your local authority under ‘Student support arrangements’.</a:t>
            </a:r>
          </a:p>
          <a:p>
            <a:endParaRPr lang="en-GB" sz="1600" dirty="0">
              <a:solidFill>
                <a:srgbClr val="313537"/>
              </a:solidFill>
              <a:latin typeface="Roboto Light "/>
            </a:endParaRPr>
          </a:p>
          <a:p>
            <a:r>
              <a:rPr lang="en-GB" sz="1600" b="0" i="0" dirty="0">
                <a:solidFill>
                  <a:srgbClr val="313537"/>
                </a:solidFill>
                <a:effectLst/>
                <a:latin typeface="Roboto Light "/>
              </a:rPr>
              <a:t>For more information head to: </a:t>
            </a:r>
            <a:r>
              <a:rPr lang="en-GB" sz="1600" b="0" i="0" dirty="0">
                <a:solidFill>
                  <a:srgbClr val="313537"/>
                </a:solidFill>
                <a:effectLst/>
                <a:latin typeface="Roboto Light "/>
                <a:hlinkClick r:id="rId4"/>
              </a:rPr>
              <a:t>ucas.com/finance</a:t>
            </a:r>
            <a:r>
              <a:rPr lang="en-GB" sz="1600" b="0" i="0" dirty="0">
                <a:solidFill>
                  <a:srgbClr val="313537"/>
                </a:solidFill>
                <a:effectLst/>
                <a:latin typeface="Roboto Light "/>
              </a:rPr>
              <a:t> </a:t>
            </a:r>
          </a:p>
          <a:p>
            <a:endParaRPr lang="en-GB" sz="1600" dirty="0">
              <a:solidFill>
                <a:srgbClr val="313537"/>
              </a:solidFill>
            </a:endParaRPr>
          </a:p>
        </p:txBody>
      </p:sp>
      <p:pic>
        <p:nvPicPr>
          <p:cNvPr id="4" name="Picture 3">
            <a:extLst>
              <a:ext uri="{FF2B5EF4-FFF2-40B4-BE49-F238E27FC236}">
                <a16:creationId xmlns:a16="http://schemas.microsoft.com/office/drawing/2014/main" id="{B5FEFD9B-6555-4A5C-97BF-DD2F551EBC12}"/>
              </a:ext>
            </a:extLst>
          </p:cNvPr>
          <p:cNvPicPr>
            <a:picLocks noChangeAspect="1"/>
          </p:cNvPicPr>
          <p:nvPr/>
        </p:nvPicPr>
        <p:blipFill rotWithShape="1">
          <a:blip r:embed="rId5"/>
          <a:srcRect r="24857"/>
          <a:stretch/>
        </p:blipFill>
        <p:spPr>
          <a:xfrm>
            <a:off x="3000954" y="658402"/>
            <a:ext cx="5855709" cy="4048070"/>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2134915558"/>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218B9-B248-478C-A03C-ABD89C03C038}"/>
              </a:ext>
            </a:extLst>
          </p:cNvPr>
          <p:cNvSpPr>
            <a:spLocks noGrp="1"/>
          </p:cNvSpPr>
          <p:nvPr>
            <p:ph type="title"/>
          </p:nvPr>
        </p:nvSpPr>
        <p:spPr/>
        <p:txBody>
          <a:bodyPr/>
          <a:lstStyle/>
          <a:p>
            <a:r>
              <a:rPr lang="en-GB" dirty="0">
                <a:latin typeface="Roboto "/>
              </a:rPr>
              <a:t>Diversity and inclusion. </a:t>
            </a:r>
          </a:p>
        </p:txBody>
      </p:sp>
      <p:sp>
        <p:nvSpPr>
          <p:cNvPr id="3" name="Slide Number Placeholder 2">
            <a:extLst>
              <a:ext uri="{FF2B5EF4-FFF2-40B4-BE49-F238E27FC236}">
                <a16:creationId xmlns:a16="http://schemas.microsoft.com/office/drawing/2014/main" id="{86CA44EC-D6D4-4C5A-A4E0-EE1A40C08583}"/>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39</a:t>
            </a:fld>
            <a:endParaRPr lang="en-US"/>
          </a:p>
        </p:txBody>
      </p:sp>
      <p:sp>
        <p:nvSpPr>
          <p:cNvPr id="4" name="Footer Placeholder 3">
            <a:extLst>
              <a:ext uri="{FF2B5EF4-FFF2-40B4-BE49-F238E27FC236}">
                <a16:creationId xmlns:a16="http://schemas.microsoft.com/office/drawing/2014/main" id="{3400C0DB-11DF-457F-A50E-FBF23CA1D3D8}"/>
              </a:ext>
            </a:extLst>
          </p:cNvPr>
          <p:cNvSpPr>
            <a:spLocks noGrp="1"/>
          </p:cNvSpPr>
          <p:nvPr>
            <p:ph type="ftr" sz="quarter" idx="4294967295"/>
          </p:nvPr>
        </p:nvSpPr>
        <p:spPr>
          <a:xfrm>
            <a:off x="0" y="4865688"/>
            <a:ext cx="4481513" cy="225425"/>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579100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71C6133-CA17-4828-8481-9EF0C1D2160B}"/>
              </a:ext>
            </a:extLst>
          </p:cNvPr>
          <p:cNvSpPr>
            <a:spLocks noGrp="1"/>
          </p:cNvSpPr>
          <p:nvPr>
            <p:ph idx="1"/>
          </p:nvPr>
        </p:nvSpPr>
        <p:spPr>
          <a:xfrm>
            <a:off x="353837" y="1779151"/>
            <a:ext cx="2290324" cy="2498120"/>
          </a:xfrm>
        </p:spPr>
        <p:txBody>
          <a:bodyPr/>
          <a:lstStyle/>
          <a:p>
            <a:pPr marL="0" indent="0">
              <a:buNone/>
            </a:pPr>
            <a:r>
              <a:rPr lang="en-GB" sz="1600" b="0" i="0" dirty="0">
                <a:solidFill>
                  <a:srgbClr val="000000"/>
                </a:solidFill>
                <a:effectLst/>
                <a:latin typeface="Roboto Light "/>
              </a:rPr>
              <a:t>Complete the short form</a:t>
            </a:r>
            <a:r>
              <a:rPr lang="en-GB" sz="1600" dirty="0">
                <a:solidFill>
                  <a:srgbClr val="000000"/>
                </a:solidFill>
                <a:latin typeface="Roboto Light "/>
              </a:rPr>
              <a:t>. Make</a:t>
            </a:r>
            <a:r>
              <a:rPr lang="en-GB" sz="1600" b="0" i="0" dirty="0">
                <a:solidFill>
                  <a:srgbClr val="000000"/>
                </a:solidFill>
                <a:effectLst/>
                <a:latin typeface="Roboto Light "/>
              </a:rPr>
              <a:t> sure the </a:t>
            </a:r>
            <a:r>
              <a:rPr lang="en-GB" sz="1600" b="1" i="0" dirty="0">
                <a:solidFill>
                  <a:srgbClr val="000000"/>
                </a:solidFill>
                <a:effectLst/>
                <a:latin typeface="Roboto Light "/>
              </a:rPr>
              <a:t>password </a:t>
            </a:r>
            <a:r>
              <a:rPr lang="en-GB" sz="1600" b="0" i="0" dirty="0">
                <a:solidFill>
                  <a:srgbClr val="000000"/>
                </a:solidFill>
                <a:effectLst/>
                <a:latin typeface="Roboto Light "/>
              </a:rPr>
              <a:t>is </a:t>
            </a:r>
            <a:r>
              <a:rPr lang="en-GB" sz="1600" b="1" i="0" dirty="0">
                <a:solidFill>
                  <a:srgbClr val="000000"/>
                </a:solidFill>
                <a:effectLst/>
                <a:latin typeface="Roboto Light "/>
              </a:rPr>
              <a:t>memorable</a:t>
            </a:r>
            <a:r>
              <a:rPr lang="en-GB" sz="1600" b="0" i="0" dirty="0">
                <a:solidFill>
                  <a:srgbClr val="000000"/>
                </a:solidFill>
                <a:effectLst/>
                <a:latin typeface="Roboto Light "/>
              </a:rPr>
              <a:t>.</a:t>
            </a:r>
          </a:p>
          <a:p>
            <a:pPr marL="0" indent="0">
              <a:buNone/>
            </a:pPr>
            <a:r>
              <a:rPr lang="en-GB" sz="1600" b="0" i="0" dirty="0">
                <a:solidFill>
                  <a:srgbClr val="000000"/>
                </a:solidFill>
                <a:effectLst/>
                <a:latin typeface="Roboto Light "/>
              </a:rPr>
              <a:t>Please use a </a:t>
            </a:r>
            <a:r>
              <a:rPr lang="en-GB" sz="1600" b="1" i="0" dirty="0">
                <a:solidFill>
                  <a:srgbClr val="000000"/>
                </a:solidFill>
                <a:effectLst/>
                <a:latin typeface="Roboto Light "/>
              </a:rPr>
              <a:t>personal email address NOT your student college address </a:t>
            </a:r>
            <a:r>
              <a:rPr lang="en-GB" sz="1600" dirty="0">
                <a:solidFill>
                  <a:srgbClr val="000000"/>
                </a:solidFill>
                <a:latin typeface="Roboto Light "/>
              </a:rPr>
              <a:t>to ensure </a:t>
            </a:r>
            <a:r>
              <a:rPr lang="en-GB" sz="1600" b="0" i="0" dirty="0">
                <a:solidFill>
                  <a:srgbClr val="000000"/>
                </a:solidFill>
                <a:effectLst/>
                <a:latin typeface="Roboto Light "/>
              </a:rPr>
              <a:t>access </a:t>
            </a:r>
            <a:r>
              <a:rPr lang="en-GB" sz="1600" dirty="0">
                <a:solidFill>
                  <a:srgbClr val="000000"/>
                </a:solidFill>
                <a:latin typeface="Roboto Light "/>
              </a:rPr>
              <a:t>to updates</a:t>
            </a:r>
            <a:r>
              <a:rPr lang="en-GB" sz="1600" b="0" i="0" dirty="0">
                <a:solidFill>
                  <a:srgbClr val="000000"/>
                </a:solidFill>
                <a:effectLst/>
                <a:latin typeface="Roboto Light "/>
              </a:rPr>
              <a:t> at all times.</a:t>
            </a:r>
            <a:r>
              <a:rPr lang="en-GB" sz="1600" dirty="0">
                <a:solidFill>
                  <a:srgbClr val="000000"/>
                </a:solidFill>
                <a:latin typeface="Roboto Light "/>
              </a:rPr>
              <a:t> </a:t>
            </a:r>
            <a:endParaRPr lang="en-GB" sz="1600" dirty="0">
              <a:latin typeface="Roboto Light "/>
              <a:cs typeface="Calibri"/>
            </a:endParaRPr>
          </a:p>
          <a:p>
            <a:pPr marL="0" indent="0">
              <a:buNone/>
            </a:pPr>
            <a:endParaRPr lang="en-GB" dirty="0"/>
          </a:p>
        </p:txBody>
      </p:sp>
      <p:sp>
        <p:nvSpPr>
          <p:cNvPr id="4" name="Title 3">
            <a:extLst>
              <a:ext uri="{FF2B5EF4-FFF2-40B4-BE49-F238E27FC236}">
                <a16:creationId xmlns:a16="http://schemas.microsoft.com/office/drawing/2014/main" id="{5826589C-6BA4-40F2-A1C1-537C08242705}"/>
              </a:ext>
            </a:extLst>
          </p:cNvPr>
          <p:cNvSpPr>
            <a:spLocks noGrp="1"/>
          </p:cNvSpPr>
          <p:nvPr>
            <p:ph type="title"/>
          </p:nvPr>
        </p:nvSpPr>
        <p:spPr>
          <a:xfrm>
            <a:off x="287337" y="573345"/>
            <a:ext cx="7610869" cy="1019027"/>
          </a:xfrm>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4</a:t>
            </a:fld>
            <a:endParaRPr lang="en-US"/>
          </a:p>
        </p:txBody>
      </p:sp>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de-DE"/>
              <a:t>E: careers.team@moulton.ac.uk    T: 01604 491131 Ext: 2017</a:t>
            </a:r>
            <a:endParaRPr lang="en-US" b="1"/>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3"/>
          <a:srcRect b="6778"/>
          <a:stretch/>
        </p:blipFill>
        <p:spPr>
          <a:xfrm>
            <a:off x="2988482" y="1427049"/>
            <a:ext cx="5474829" cy="3064538"/>
          </a:xfrm>
          <a:prstGeom prst="roundRect">
            <a:avLst>
              <a:gd name="adj" fmla="val 4779"/>
            </a:avLst>
          </a:prstGeom>
          <a:ln w="6350">
            <a:solidFill>
              <a:schemeClr val="tx2">
                <a:lumMod val="40000"/>
                <a:lumOff val="60000"/>
              </a:schemeClr>
            </a:solidFill>
          </a:ln>
          <a:effectLst/>
        </p:spPr>
      </p:pic>
      <p:sp>
        <p:nvSpPr>
          <p:cNvPr id="3" name="Rectangle 2">
            <a:extLst>
              <a:ext uri="{FF2B5EF4-FFF2-40B4-BE49-F238E27FC236}">
                <a16:creationId xmlns:a16="http://schemas.microsoft.com/office/drawing/2014/main" id="{9C7ED941-07EA-427E-BF12-B3B88CAA9C9B}"/>
              </a:ext>
            </a:extLst>
          </p:cNvPr>
          <p:cNvSpPr/>
          <p:nvPr/>
        </p:nvSpPr>
        <p:spPr>
          <a:xfrm>
            <a:off x="3673974" y="1928788"/>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3167614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400804" y="678924"/>
            <a:ext cx="3063237"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dirty="0">
                <a:solidFill>
                  <a:srgbClr val="000000"/>
                </a:solidFill>
                <a:uFillTx/>
                <a:latin typeface="Roboto Light "/>
              </a:rPr>
              <a:t>You’ll only see these questions if you have a UK home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effectLst/>
              <a:latin typeface="Roboto Light "/>
            </a:endParaRPr>
          </a:p>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There are two mandatory fields(</a:t>
            </a:r>
            <a:r>
              <a:rPr lang="en-GB" sz="1600" b="0" i="0" dirty="0">
                <a:solidFill>
                  <a:srgbClr val="C00000"/>
                </a:solidFill>
                <a:effectLst/>
                <a:latin typeface="Roboto Light "/>
              </a:rPr>
              <a:t>*</a:t>
            </a:r>
            <a:r>
              <a:rPr lang="en-GB" sz="1600" b="0" i="0" dirty="0">
                <a:solidFill>
                  <a:srgbClr val="000000"/>
                </a:solidFill>
                <a:effectLst/>
                <a:latin typeface="Roboto Light "/>
              </a:rPr>
              <a:t>), but you </a:t>
            </a:r>
            <a:r>
              <a:rPr lang="en-GB" sz="1600" dirty="0">
                <a:solidFill>
                  <a:srgbClr val="000000"/>
                </a:solidFill>
                <a:latin typeface="Roboto Light "/>
              </a:rPr>
              <a:t>have the</a:t>
            </a:r>
            <a:r>
              <a:rPr lang="en-GB" sz="1600" b="0" i="0" dirty="0">
                <a:solidFill>
                  <a:srgbClr val="000000"/>
                </a:solidFill>
                <a:effectLst/>
                <a:latin typeface="Roboto Light "/>
              </a:rPr>
              <a:t> option to respond with </a:t>
            </a:r>
            <a:r>
              <a:rPr lang="en-GB" sz="1600" b="1" i="0" dirty="0">
                <a:solidFill>
                  <a:srgbClr val="000000"/>
                </a:solidFill>
                <a:effectLst/>
                <a:latin typeface="Roboto Light "/>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dirty="0">
              <a:solidFill>
                <a:srgbClr val="000000"/>
              </a:solidFill>
              <a:latin typeface="Roboto Light "/>
            </a:endParaRPr>
          </a:p>
          <a:p>
            <a:pPr defTabSz="914400">
              <a:defRPr sz="1800" b="0" i="0" u="none" strike="noStrike" kern="0" cap="none" spc="0" baseline="0">
                <a:solidFill>
                  <a:srgbClr val="000000"/>
                </a:solidFill>
                <a:uFillTx/>
              </a:defRPr>
            </a:pPr>
            <a:r>
              <a:rPr lang="en-GB" sz="1600" b="0" i="0" dirty="0">
                <a:solidFill>
                  <a:srgbClr val="313537"/>
                </a:solidFill>
                <a:effectLst/>
                <a:latin typeface="Roboto Light "/>
              </a:rPr>
              <a:t>This information is only shared with universities or colleges once you have secured a place, it does not influence any decision making. It’s used to ensure applications are treated fairly.</a:t>
            </a:r>
            <a:r>
              <a:rPr lang="en-GB" sz="1600" dirty="0">
                <a:solidFill>
                  <a:srgbClr val="313537"/>
                </a:solidFill>
                <a:latin typeface="Roboto Light "/>
              </a:rPr>
              <a:t> </a:t>
            </a:r>
            <a:endParaRPr lang="en-GB" sz="1600" b="1" dirty="0">
              <a:latin typeface="Roboto Light "/>
            </a:endParaRPr>
          </a:p>
        </p:txBody>
      </p:sp>
      <p:pic>
        <p:nvPicPr>
          <p:cNvPr id="8" name="Picture 7" descr="Graphical user interface, text, application&#10;&#10;Description automatically generated">
            <a:extLst>
              <a:ext uri="{FF2B5EF4-FFF2-40B4-BE49-F238E27FC236}">
                <a16:creationId xmlns:a16="http://schemas.microsoft.com/office/drawing/2014/main" id="{CDDC2F82-2292-8C22-1B9F-0979E37BC167}"/>
              </a:ext>
            </a:extLst>
          </p:cNvPr>
          <p:cNvPicPr>
            <a:picLocks noChangeAspect="1"/>
          </p:cNvPicPr>
          <p:nvPr/>
        </p:nvPicPr>
        <p:blipFill>
          <a:blip r:embed="rId4"/>
          <a:stretch>
            <a:fillRect/>
          </a:stretch>
        </p:blipFill>
        <p:spPr>
          <a:xfrm>
            <a:off x="3836104" y="215268"/>
            <a:ext cx="4180431" cy="4571732"/>
          </a:xfrm>
          <a:prstGeom prst="roundRect">
            <a:avLst>
              <a:gd name="adj" fmla="val 4779"/>
            </a:avLst>
          </a:prstGeom>
          <a:ln w="6350">
            <a:solidFill>
              <a:schemeClr val="tx2">
                <a:lumMod val="40000"/>
                <a:lumOff val="60000"/>
              </a:schemeClr>
            </a:solidFill>
          </a:ln>
          <a:effectLst/>
        </p:spPr>
      </p:pic>
    </p:spTree>
    <p:custDataLst>
      <p:tags r:id="rId2"/>
    </p:custDataLst>
    <p:extLst>
      <p:ext uri="{BB962C8B-B14F-4D97-AF65-F5344CB8AC3E}">
        <p14:creationId xmlns:p14="http://schemas.microsoft.com/office/powerpoint/2010/main" val="72171636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4C3AAB-C629-40B7-81CD-B3A9DC9B6CF4}"/>
              </a:ext>
            </a:extLst>
          </p:cNvPr>
          <p:cNvSpPr>
            <a:spLocks noGrp="1"/>
          </p:cNvSpPr>
          <p:nvPr>
            <p:ph type="sldNum" sz="quarter" idx="4"/>
          </p:nvPr>
        </p:nvSpPr>
        <p:spPr/>
        <p:txBody>
          <a:bodyPr/>
          <a:lstStyle/>
          <a:p>
            <a:r>
              <a:rPr lang="en-US"/>
              <a:t>|   </a:t>
            </a:r>
            <a:fld id="{D7A593A7-184A-6D43-8A36-702213271FF9}" type="slidenum">
              <a:rPr lang="en-US" smtClean="0"/>
              <a:pPr/>
              <a:t>41</a:t>
            </a:fld>
            <a:endParaRPr lang="en-US"/>
          </a:p>
        </p:txBody>
      </p:sp>
      <p:sp>
        <p:nvSpPr>
          <p:cNvPr id="4" name="Footer Placeholder 3">
            <a:extLst>
              <a:ext uri="{FF2B5EF4-FFF2-40B4-BE49-F238E27FC236}">
                <a16:creationId xmlns:a16="http://schemas.microsoft.com/office/drawing/2014/main" id="{1F80AB79-FEC5-462E-94D6-0FF044C1ACE3}"/>
              </a:ext>
            </a:extLst>
          </p:cNvPr>
          <p:cNvSpPr>
            <a:spLocks noGrp="1"/>
          </p:cNvSpPr>
          <p:nvPr>
            <p:ph type="ftr" sz="quarter" idx="3"/>
          </p:nvPr>
        </p:nvSpPr>
        <p:spPr/>
        <p:txBody>
          <a:body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BEB516F8-DCEF-4F9D-8BAC-E751670C159A}"/>
              </a:ext>
            </a:extLst>
          </p:cNvPr>
          <p:cNvPicPr>
            <a:picLocks noChangeAspect="1"/>
          </p:cNvPicPr>
          <p:nvPr/>
        </p:nvPicPr>
        <p:blipFill rotWithShape="1">
          <a:blip r:embed="rId3"/>
          <a:srcRect r="21549"/>
          <a:stretch/>
        </p:blipFill>
        <p:spPr>
          <a:xfrm>
            <a:off x="3624789" y="699308"/>
            <a:ext cx="5316011" cy="3525852"/>
          </a:xfrm>
          <a:prstGeom prst="roundRect">
            <a:avLst>
              <a:gd name="adj" fmla="val 477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BCFC33FC-6B08-47E1-B46F-271698311969}"/>
              </a:ext>
            </a:extLst>
          </p:cNvPr>
          <p:cNvSpPr txBox="1"/>
          <p:nvPr/>
        </p:nvSpPr>
        <p:spPr>
          <a:xfrm>
            <a:off x="316800" y="980966"/>
            <a:ext cx="3271816" cy="3108543"/>
          </a:xfrm>
          <a:prstGeom prst="rect">
            <a:avLst/>
          </a:prstGeom>
          <a:noFill/>
        </p:spPr>
        <p:txBody>
          <a:bodyPr wrap="square">
            <a:spAutoFit/>
          </a:bodyPr>
          <a:lstStyle/>
          <a:p>
            <a:pPr algn="l"/>
            <a:r>
              <a:rPr lang="en-GB" sz="1400" b="0" i="0" dirty="0">
                <a:solidFill>
                  <a:srgbClr val="333333"/>
                </a:solidFill>
                <a:effectLst/>
                <a:latin typeface="Roboto Light "/>
              </a:rPr>
              <a:t>Growing up in care means you are entitled to a range of practical support</a:t>
            </a:r>
            <a:r>
              <a:rPr lang="en-GB" sz="1400" dirty="0">
                <a:solidFill>
                  <a:srgbClr val="333333"/>
                </a:solidFill>
                <a:latin typeface="Roboto Light "/>
              </a:rPr>
              <a:t>; for example </a:t>
            </a:r>
            <a:r>
              <a:rPr lang="en-GB" sz="1400" b="0" i="0" dirty="0">
                <a:solidFill>
                  <a:srgbClr val="333333"/>
                </a:solidFill>
                <a:effectLst/>
                <a:latin typeface="Roboto Light "/>
              </a:rPr>
              <a:t>during your application, financial assistance, year-round accommodation, or help with managing your health and wellbeing.</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When you give this information, you are letting the university or college know that you may need additional support during your studies. They may get in touch to tell you more about the benefits and options available, if you want it.</a:t>
            </a:r>
          </a:p>
        </p:txBody>
      </p:sp>
    </p:spTree>
    <p:custDataLst>
      <p:tags r:id="rId1"/>
    </p:custDataLst>
    <p:extLst>
      <p:ext uri="{BB962C8B-B14F-4D97-AF65-F5344CB8AC3E}">
        <p14:creationId xmlns:p14="http://schemas.microsoft.com/office/powerpoint/2010/main" val="30738816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344568" y="916658"/>
            <a:ext cx="2892541" cy="3539430"/>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dirty="0">
                <a:solidFill>
                  <a:srgbClr val="000000"/>
                </a:solidFill>
                <a:effectLst/>
                <a:latin typeface="Roboto Light "/>
              </a:rPr>
              <a:t>You can select </a:t>
            </a:r>
            <a:r>
              <a:rPr lang="en-GB" sz="1600" b="0" i="1" dirty="0">
                <a:solidFill>
                  <a:srgbClr val="000000"/>
                </a:solidFill>
                <a:effectLst/>
                <a:latin typeface="Roboto Light "/>
              </a:rPr>
              <a:t>I prefer not to say</a:t>
            </a:r>
            <a:r>
              <a:rPr lang="en-GB" sz="1600" b="0" i="0" dirty="0">
                <a:solidFill>
                  <a:srgbClr val="000000"/>
                </a:solidFill>
                <a:effectLst/>
                <a:latin typeface="Roboto Light "/>
              </a:rPr>
              <a:t> for the </a:t>
            </a:r>
            <a:r>
              <a:rPr lang="en-GB" sz="1600" dirty="0">
                <a:solidFill>
                  <a:srgbClr val="000000"/>
                </a:solidFill>
                <a:latin typeface="Roboto Light "/>
              </a:rPr>
              <a:t>parental </a:t>
            </a:r>
            <a:r>
              <a:rPr lang="en-GB" sz="1600" b="0" i="0" dirty="0">
                <a:solidFill>
                  <a:srgbClr val="000000"/>
                </a:solidFill>
                <a:effectLst/>
                <a:latin typeface="Roboto Light "/>
              </a:rPr>
              <a:t>education question.</a:t>
            </a:r>
            <a:r>
              <a:rPr lang="en-GB" sz="1600" dirty="0">
                <a:solidFill>
                  <a:srgbClr val="000000"/>
                </a:solidFill>
                <a:latin typeface="Roboto Light "/>
              </a:rPr>
              <a:t> </a:t>
            </a:r>
            <a:endParaRPr lang="en-GB" sz="1600" b="0" i="0" dirty="0">
              <a:solidFill>
                <a:srgbClr val="000000"/>
              </a:solidFill>
              <a:effectLst/>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dirty="0">
              <a:solidFill>
                <a:srgbClr val="000000"/>
              </a:solidFill>
              <a:effectLst/>
              <a:latin typeface="Roboto Light "/>
            </a:endParaRPr>
          </a:p>
          <a:p>
            <a:r>
              <a:rPr lang="en-GB" sz="1600" b="0" i="0" dirty="0">
                <a:solidFill>
                  <a:srgbClr val="000000"/>
                </a:solidFill>
                <a:effectLst/>
                <a:latin typeface="Roboto Light "/>
              </a:rPr>
              <a:t>For the </a:t>
            </a:r>
            <a:r>
              <a:rPr lang="en-GB" sz="1600" dirty="0">
                <a:solidFill>
                  <a:srgbClr val="000000"/>
                </a:solidFill>
                <a:latin typeface="Roboto Light "/>
              </a:rPr>
              <a:t>occupational </a:t>
            </a:r>
            <a:r>
              <a:rPr lang="en-GB" sz="1600" b="0" i="0" dirty="0">
                <a:solidFill>
                  <a:srgbClr val="000000"/>
                </a:solidFill>
                <a:effectLst/>
                <a:latin typeface="Roboto Light "/>
              </a:rPr>
              <a:t>background, you must type at least 3 letters into the response field, and then select an option from the menu that appears below it.</a:t>
            </a:r>
            <a:r>
              <a:rPr lang="en-GB" sz="1600" dirty="0">
                <a:solidFill>
                  <a:srgbClr val="000000"/>
                </a:solidFill>
                <a:latin typeface="Roboto Light "/>
              </a:rPr>
              <a:t> </a:t>
            </a:r>
          </a:p>
          <a:p>
            <a:endParaRPr lang="en-GB" sz="1600" dirty="0">
              <a:solidFill>
                <a:srgbClr val="000000"/>
              </a:solidFill>
              <a:latin typeface="Roboto Light "/>
            </a:endParaRPr>
          </a:p>
          <a:p>
            <a:r>
              <a:rPr lang="en-GB" sz="1600" dirty="0">
                <a:solidFill>
                  <a:srgbClr val="000000"/>
                </a:solidFill>
                <a:latin typeface="Roboto Light "/>
              </a:rPr>
              <a:t>If you prefer not to give this information, please enter </a:t>
            </a:r>
            <a:r>
              <a:rPr lang="en-GB" sz="1600" i="1" dirty="0">
                <a:solidFill>
                  <a:srgbClr val="000000"/>
                </a:solidFill>
                <a:latin typeface="Roboto Light "/>
              </a:rPr>
              <a:t>‘I prefer not to say</a:t>
            </a:r>
            <a:r>
              <a:rPr lang="en-GB" sz="1600" dirty="0">
                <a:solidFill>
                  <a:srgbClr val="000000"/>
                </a:solidFill>
                <a:latin typeface="Roboto Light "/>
              </a:rPr>
              <a:t>’. </a:t>
            </a:r>
          </a:p>
        </p:txBody>
      </p:sp>
      <p:pic>
        <p:nvPicPr>
          <p:cNvPr id="3" name="Picture 2">
            <a:extLst>
              <a:ext uri="{FF2B5EF4-FFF2-40B4-BE49-F238E27FC236}">
                <a16:creationId xmlns:a16="http://schemas.microsoft.com/office/drawing/2014/main" id="{A763A6A0-B39C-4D5C-9E53-19094D3CA99F}"/>
              </a:ext>
            </a:extLst>
          </p:cNvPr>
          <p:cNvPicPr>
            <a:picLocks noChangeAspect="1"/>
          </p:cNvPicPr>
          <p:nvPr/>
        </p:nvPicPr>
        <p:blipFill>
          <a:blip r:embed="rId3"/>
          <a:stretch>
            <a:fillRect/>
          </a:stretch>
        </p:blipFill>
        <p:spPr>
          <a:xfrm>
            <a:off x="3346824" y="1105844"/>
            <a:ext cx="5452608" cy="2662116"/>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40053301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20775D-71A1-414D-B447-53487D2E777A}"/>
              </a:ext>
            </a:extLst>
          </p:cNvPr>
          <p:cNvSpPr>
            <a:spLocks noGrp="1"/>
          </p:cNvSpPr>
          <p:nvPr>
            <p:ph type="title"/>
          </p:nvPr>
        </p:nvSpPr>
        <p:spPr/>
        <p:txBody>
          <a:bodyPr/>
          <a:lstStyle/>
          <a:p>
            <a:r>
              <a:rPr lang="en-GB" dirty="0">
                <a:latin typeface="Roboto "/>
              </a:rPr>
              <a:t>More about you. </a:t>
            </a:r>
          </a:p>
        </p:txBody>
      </p:sp>
      <p:sp>
        <p:nvSpPr>
          <p:cNvPr id="3" name="Slide Number Placeholder 2">
            <a:extLst>
              <a:ext uri="{FF2B5EF4-FFF2-40B4-BE49-F238E27FC236}">
                <a16:creationId xmlns:a16="http://schemas.microsoft.com/office/drawing/2014/main" id="{B5FEC909-ABC9-48CE-8F01-4091BE34153B}"/>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43</a:t>
            </a:fld>
            <a:endParaRPr lang="en-US"/>
          </a:p>
        </p:txBody>
      </p:sp>
      <p:sp>
        <p:nvSpPr>
          <p:cNvPr id="4" name="Footer Placeholder 3">
            <a:extLst>
              <a:ext uri="{FF2B5EF4-FFF2-40B4-BE49-F238E27FC236}">
                <a16:creationId xmlns:a16="http://schemas.microsoft.com/office/drawing/2014/main" id="{2CD5C7B0-8404-4728-9D3F-33C354A05C8C}"/>
              </a:ext>
            </a:extLst>
          </p:cNvPr>
          <p:cNvSpPr>
            <a:spLocks noGrp="1"/>
          </p:cNvSpPr>
          <p:nvPr>
            <p:ph type="ftr" sz="quarter" idx="4294967295"/>
          </p:nvPr>
        </p:nvSpPr>
        <p:spPr>
          <a:xfrm>
            <a:off x="0" y="4865688"/>
            <a:ext cx="4481513" cy="225425"/>
          </a:xfrm>
        </p:spPr>
        <p:txBody>
          <a:body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202100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89CB2AD-EF19-4146-8260-7C478C17CD6C}"/>
              </a:ext>
            </a:extLst>
          </p:cNvPr>
          <p:cNvSpPr txBox="1"/>
          <p:nvPr/>
        </p:nvSpPr>
        <p:spPr>
          <a:xfrm>
            <a:off x="287337" y="434210"/>
            <a:ext cx="8449521" cy="1600438"/>
          </a:xfrm>
          <a:prstGeom prst="rect">
            <a:avLst/>
          </a:prstGeom>
          <a:noFill/>
        </p:spPr>
        <p:txBody>
          <a:bodyPr wrap="square">
            <a:spAutoFit/>
          </a:bodyPr>
          <a:lstStyle/>
          <a:p>
            <a:pPr algn="l"/>
            <a:r>
              <a:rPr lang="en-GB" sz="1400" b="0" i="0" dirty="0">
                <a:solidFill>
                  <a:srgbClr val="333333"/>
                </a:solidFill>
                <a:effectLst/>
                <a:latin typeface="Roboto Light "/>
              </a:rPr>
              <a:t>You can tell us about any circumstances that you might need support for during your studies. We don't need you to give details – this information will be shared with those involved in making arrangements to support you at the university or college (e.g. the student support team, admissions staff), and they may get in touch to tell you more.</a:t>
            </a:r>
          </a:p>
          <a:p>
            <a:pPr algn="l"/>
            <a:endParaRPr lang="en-GB" sz="1400" dirty="0">
              <a:solidFill>
                <a:srgbClr val="333333"/>
              </a:solidFill>
              <a:latin typeface="Roboto Light "/>
            </a:endParaRPr>
          </a:p>
          <a:p>
            <a:pPr algn="l"/>
            <a:r>
              <a:rPr lang="en-GB" sz="1400" dirty="0">
                <a:solidFill>
                  <a:srgbClr val="333333"/>
                </a:solidFill>
                <a:latin typeface="Roboto Light "/>
              </a:rPr>
              <a:t>In order to mark the section as complete you will need to select an answer: either to share information or select 'No disability’. You will see this question if you have a UK or Non-UK home address. </a:t>
            </a:r>
          </a:p>
        </p:txBody>
      </p:sp>
      <p:sp>
        <p:nvSpPr>
          <p:cNvPr id="6" name="Footer Placeholder 4">
            <a:extLst>
              <a:ext uri="{FF2B5EF4-FFF2-40B4-BE49-F238E27FC236}">
                <a16:creationId xmlns:a16="http://schemas.microsoft.com/office/drawing/2014/main" id="{24805145-1080-435B-84C7-D6D786434757}"/>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pic>
        <p:nvPicPr>
          <p:cNvPr id="1026" name="Picture 20">
            <a:extLst>
              <a:ext uri="{FF2B5EF4-FFF2-40B4-BE49-F238E27FC236}">
                <a16:creationId xmlns:a16="http://schemas.microsoft.com/office/drawing/2014/main" id="{E7A73AF7-3214-8735-8B18-08F44AB96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19" y="2330737"/>
            <a:ext cx="7688991" cy="23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06A1D0B-401F-E61F-0C5E-EC3392503C18}"/>
              </a:ext>
            </a:extLst>
          </p:cNvPr>
          <p:cNvSpPr>
            <a:spLocks noGrp="1"/>
          </p:cNvSpPr>
          <p:nvPr>
            <p:ph type="sldNum" sz="quarter" idx="4"/>
          </p:nvPr>
        </p:nvSpPr>
        <p:spPr/>
        <p:txBody>
          <a:bodyPr/>
          <a:lstStyle/>
          <a:p>
            <a:r>
              <a:rPr lang="en-US"/>
              <a:t>|   </a:t>
            </a:r>
            <a:fld id="{D7A593A7-184A-6D43-8A36-702213271FF9}" type="slidenum">
              <a:rPr lang="en-US" smtClean="0"/>
              <a:pPr/>
              <a:t>44</a:t>
            </a:fld>
            <a:endParaRPr lang="en-US"/>
          </a:p>
        </p:txBody>
      </p:sp>
    </p:spTree>
    <p:custDataLst>
      <p:tags r:id="rId1"/>
    </p:custDataLst>
    <p:extLst>
      <p:ext uri="{BB962C8B-B14F-4D97-AF65-F5344CB8AC3E}">
        <p14:creationId xmlns:p14="http://schemas.microsoft.com/office/powerpoint/2010/main" val="3182920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2487-0AF5-4F7F-8E8D-B303C5BB0C84}"/>
              </a:ext>
            </a:extLst>
          </p:cNvPr>
          <p:cNvSpPr>
            <a:spLocks noGrp="1"/>
          </p:cNvSpPr>
          <p:nvPr>
            <p:ph type="sldNum" sz="quarter" idx="4"/>
          </p:nvPr>
        </p:nvSpPr>
        <p:spPr/>
        <p:txBody>
          <a:bodyPr/>
          <a:lstStyle/>
          <a:p>
            <a:r>
              <a:rPr lang="en-US"/>
              <a:t>|   </a:t>
            </a:r>
            <a:fld id="{D7A593A7-184A-6D43-8A36-702213271FF9}" type="slidenum">
              <a:rPr lang="en-US" smtClean="0"/>
              <a:pPr/>
              <a:t>45</a:t>
            </a:fld>
            <a:endParaRPr lang="en-US"/>
          </a:p>
        </p:txBody>
      </p:sp>
      <p:sp>
        <p:nvSpPr>
          <p:cNvPr id="4" name="Footer Placeholder 3">
            <a:extLst>
              <a:ext uri="{FF2B5EF4-FFF2-40B4-BE49-F238E27FC236}">
                <a16:creationId xmlns:a16="http://schemas.microsoft.com/office/drawing/2014/main" id="{5F6008CC-50D6-490F-B962-9EB492F25DD5}"/>
              </a:ext>
            </a:extLst>
          </p:cNvPr>
          <p:cNvSpPr>
            <a:spLocks noGrp="1"/>
          </p:cNvSpPr>
          <p:nvPr>
            <p:ph type="ftr" sz="quarter" idx="3"/>
          </p:nvPr>
        </p:nvSpPr>
        <p:spPr/>
        <p:txBody>
          <a:bodyPr/>
          <a:lstStyle/>
          <a:p>
            <a:r>
              <a:rPr lang="de-DE"/>
              <a:t>E: careers.team@moulton.ac.uk    T: 01604 491131 Ext: 2017</a:t>
            </a:r>
            <a:endParaRPr lang="en-US" b="1"/>
          </a:p>
        </p:txBody>
      </p:sp>
      <p:sp>
        <p:nvSpPr>
          <p:cNvPr id="7" name="TextBox 6">
            <a:extLst>
              <a:ext uri="{FF2B5EF4-FFF2-40B4-BE49-F238E27FC236}">
                <a16:creationId xmlns:a16="http://schemas.microsoft.com/office/drawing/2014/main" id="{EFC80A93-A7BA-4A79-AF77-5A892F38953E}"/>
              </a:ext>
            </a:extLst>
          </p:cNvPr>
          <p:cNvSpPr txBox="1"/>
          <p:nvPr/>
        </p:nvSpPr>
        <p:spPr>
          <a:xfrm>
            <a:off x="399657" y="1141141"/>
            <a:ext cx="3234295" cy="2677656"/>
          </a:xfrm>
          <a:prstGeom prst="rect">
            <a:avLst/>
          </a:prstGeom>
          <a:noFill/>
        </p:spPr>
        <p:txBody>
          <a:bodyPr wrap="square">
            <a:spAutoFit/>
          </a:bodyPr>
          <a:lstStyle/>
          <a:p>
            <a:pPr algn="l"/>
            <a:r>
              <a:rPr lang="en-GB" sz="1400" b="0" i="0" dirty="0">
                <a:solidFill>
                  <a:srgbClr val="333333"/>
                </a:solidFill>
                <a:effectLst/>
                <a:latin typeface="Roboto Light "/>
              </a:rPr>
              <a:t>You might feel uncertain about sharing personal circumstances, please feel reassured this information is confidential and will not negatively impact your application.</a:t>
            </a:r>
          </a:p>
          <a:p>
            <a:pPr algn="l"/>
            <a:endParaRPr lang="en-GB" sz="1400" b="0" i="0" dirty="0">
              <a:solidFill>
                <a:srgbClr val="333333"/>
              </a:solidFill>
              <a:effectLst/>
              <a:latin typeface="Roboto Light "/>
            </a:endParaRPr>
          </a:p>
          <a:p>
            <a:r>
              <a:rPr lang="en-GB" sz="1400" dirty="0">
                <a:solidFill>
                  <a:srgbClr val="333333"/>
                </a:solidFill>
                <a:latin typeface="Roboto Light "/>
              </a:rPr>
              <a:t>These questions are intended to connect you  to the right support for your needs. </a:t>
            </a:r>
          </a:p>
          <a:p>
            <a:endParaRPr lang="en-GB" sz="1400" dirty="0">
              <a:solidFill>
                <a:srgbClr val="333333"/>
              </a:solidFill>
              <a:latin typeface="Roboto Light "/>
            </a:endParaRPr>
          </a:p>
          <a:p>
            <a:r>
              <a:rPr lang="en-GB" sz="1400" dirty="0">
                <a:solidFill>
                  <a:srgbClr val="333333"/>
                </a:solidFill>
                <a:latin typeface="Roboto Light "/>
              </a:rPr>
              <a:t>You will only see these questions if you have a UK home address. </a:t>
            </a:r>
          </a:p>
        </p:txBody>
      </p:sp>
      <p:pic>
        <p:nvPicPr>
          <p:cNvPr id="8" name="Picture 7">
            <a:extLst>
              <a:ext uri="{FF2B5EF4-FFF2-40B4-BE49-F238E27FC236}">
                <a16:creationId xmlns:a16="http://schemas.microsoft.com/office/drawing/2014/main" id="{2A8BCFFB-D02E-4E29-AB03-EE930490C640}"/>
              </a:ext>
            </a:extLst>
          </p:cNvPr>
          <p:cNvPicPr>
            <a:picLocks noChangeAspect="1"/>
          </p:cNvPicPr>
          <p:nvPr/>
        </p:nvPicPr>
        <p:blipFill rotWithShape="1">
          <a:blip r:embed="rId3"/>
          <a:srcRect t="19726" r="11555"/>
          <a:stretch/>
        </p:blipFill>
        <p:spPr>
          <a:xfrm>
            <a:off x="3771872" y="357461"/>
            <a:ext cx="4753806" cy="4446314"/>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690699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C66-F12E-4D30-BE11-DF0959B61BBD}"/>
              </a:ext>
            </a:extLst>
          </p:cNvPr>
          <p:cNvSpPr>
            <a:spLocks noGrp="1"/>
          </p:cNvSpPr>
          <p:nvPr>
            <p:ph type="title"/>
          </p:nvPr>
        </p:nvSpPr>
        <p:spPr/>
        <p:txBody>
          <a:bodyPr/>
          <a:lstStyle/>
          <a:p>
            <a:r>
              <a:rPr lang="en-GB" dirty="0">
                <a:latin typeface="Roboto "/>
              </a:rPr>
              <a:t>Education. </a:t>
            </a:r>
          </a:p>
        </p:txBody>
      </p:sp>
      <p:sp>
        <p:nvSpPr>
          <p:cNvPr id="3" name="Footer Placeholder 4">
            <a:extLst>
              <a:ext uri="{FF2B5EF4-FFF2-40B4-BE49-F238E27FC236}">
                <a16:creationId xmlns:a16="http://schemas.microsoft.com/office/drawing/2014/main" id="{CE58C083-1AB2-4BA0-E8E4-F1E3B2CA22AD}"/>
              </a:ext>
            </a:extLst>
          </p:cNvPr>
          <p:cNvSpPr txBox="1">
            <a:spLocks/>
          </p:cNvSpPr>
          <p:nvPr/>
        </p:nvSpPr>
        <p:spPr>
          <a:xfrm>
            <a:off x="338311" y="4833614"/>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127944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604762"/>
            <a:ext cx="3043774" cy="375487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400" kern="0" dirty="0">
                <a:solidFill>
                  <a:srgbClr val="000000"/>
                </a:solidFill>
                <a:latin typeface="Roboto Light "/>
                <a:ea typeface="+mn-lt"/>
                <a:cs typeface="+mn-lt"/>
              </a:rPr>
              <a:t>You must enter all your qualifications from secondary education onwards – whether you have the result (even any that were ungraded) or you’re still awaiting exams and results.</a:t>
            </a:r>
          </a:p>
          <a:p>
            <a:pPr defTabSz="914400">
              <a:defRPr sz="1800" b="0" i="0" u="none" strike="noStrike" kern="0" cap="none" spc="0" baseline="0">
                <a:solidFill>
                  <a:srgbClr val="000000"/>
                </a:solidFill>
                <a:uFillTx/>
              </a:defRPr>
            </a:pPr>
            <a:endParaRPr lang="en-GB" sz="1400" dirty="0">
              <a:latin typeface="Roboto Light "/>
              <a:ea typeface="+mn-lt"/>
              <a:cs typeface="+mn-lt"/>
            </a:endParaRPr>
          </a:p>
          <a:p>
            <a:pPr defTabSz="914400">
              <a:defRPr sz="1800" b="0" i="0" u="none" strike="noStrike" kern="0" cap="none" spc="0" baseline="0">
                <a:solidFill>
                  <a:srgbClr val="000000"/>
                </a:solidFill>
                <a:uFillTx/>
              </a:defRPr>
            </a:pPr>
            <a:r>
              <a:rPr lang="en-GB" sz="1400" dirty="0">
                <a:latin typeface="Roboto Light "/>
                <a:ea typeface="+mn-lt"/>
                <a:cs typeface="+mn-lt"/>
              </a:rPr>
              <a:t>First you need to add details of where you’ve studied, or are studying, then add qualifications. </a:t>
            </a:r>
            <a:endParaRPr lang="en-GB" sz="1400" i="0" u="none" strike="noStrike" kern="0" cap="none" spc="0" baseline="0" dirty="0">
              <a:uFillTx/>
              <a:latin typeface="Roboto Light "/>
              <a:ea typeface="+mn-lt"/>
              <a:cs typeface="+mn-lt"/>
            </a:endParaRPr>
          </a:p>
          <a:p>
            <a:pPr algn="l"/>
            <a:endParaRPr lang="en-GB" sz="1400" kern="0" dirty="0">
              <a:solidFill>
                <a:srgbClr val="000000"/>
              </a:solidFill>
              <a:latin typeface="Roboto Light "/>
              <a:cs typeface="Calibri"/>
            </a:endParaRPr>
          </a:p>
          <a:p>
            <a:r>
              <a:rPr lang="en-GB" sz="1400" kern="0" dirty="0">
                <a:solidFill>
                  <a:srgbClr val="000000"/>
                </a:solidFill>
                <a:latin typeface="Roboto Light "/>
                <a:ea typeface="+mn-lt"/>
                <a:cs typeface="+mn-lt"/>
              </a:rPr>
              <a:t>Start by clicking </a:t>
            </a:r>
            <a:r>
              <a:rPr lang="en-GB" sz="1400" b="1" kern="0" dirty="0">
                <a:solidFill>
                  <a:srgbClr val="000000"/>
                </a:solidFill>
                <a:latin typeface="Roboto Light "/>
                <a:ea typeface="+mn-lt"/>
                <a:cs typeface="+mn-lt"/>
              </a:rPr>
              <a:t>Add place of education</a:t>
            </a:r>
            <a:r>
              <a:rPr lang="en-GB" sz="1400" kern="0" dirty="0">
                <a:solidFill>
                  <a:srgbClr val="000000"/>
                </a:solidFill>
                <a:latin typeface="Roboto Light "/>
                <a:ea typeface="+mn-lt"/>
                <a:cs typeface="+mn-lt"/>
              </a:rPr>
              <a:t>.</a:t>
            </a:r>
            <a:endParaRPr lang="en-GB" sz="1400" dirty="0">
              <a:latin typeface="Roboto Light "/>
            </a:endParaRPr>
          </a:p>
          <a:p>
            <a:endParaRPr lang="en-GB" sz="1400" kern="0" dirty="0">
              <a:solidFill>
                <a:srgbClr val="000000"/>
              </a:solidFill>
              <a:latin typeface="Roboto Light "/>
              <a:cs typeface="Calibri" panose="020F0502020204030204"/>
            </a:endParaRPr>
          </a:p>
          <a:p>
            <a:r>
              <a:rPr lang="en-GB" sz="1400" kern="0" dirty="0">
                <a:latin typeface="Roboto Light "/>
                <a:ea typeface="+mn-lt"/>
                <a:cs typeface="+mn-lt"/>
              </a:rPr>
              <a:t>You’ll be asked for a Unique Learner Number – if you don’t have one leave the question blank. </a:t>
            </a:r>
            <a:endParaRPr lang="en-GB" sz="1400" dirty="0">
              <a:latin typeface="Roboto Light "/>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pic>
        <p:nvPicPr>
          <p:cNvPr id="4" name="Picture 3">
            <a:extLst>
              <a:ext uri="{FF2B5EF4-FFF2-40B4-BE49-F238E27FC236}">
                <a16:creationId xmlns:a16="http://schemas.microsoft.com/office/drawing/2014/main" id="{1F436136-AEE8-46C5-8ADD-2B0584812AFE}"/>
              </a:ext>
            </a:extLst>
          </p:cNvPr>
          <p:cNvPicPr>
            <a:picLocks noChangeAspect="1"/>
          </p:cNvPicPr>
          <p:nvPr/>
        </p:nvPicPr>
        <p:blipFill rotWithShape="1">
          <a:blip r:embed="rId3"/>
          <a:srcRect r="20930"/>
          <a:stretch/>
        </p:blipFill>
        <p:spPr>
          <a:xfrm>
            <a:off x="3416867" y="447578"/>
            <a:ext cx="5360968" cy="4069243"/>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810212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tx1"/>
                </a:solidFill>
              </a:rPr>
              <a:t>E: careers.team@moulton.ac.uk    T: 01604 491131 Ext: 2017</a:t>
            </a:r>
            <a:endParaRPr lang="en-US" b="1">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394129" y="546929"/>
            <a:ext cx="3283494"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cs typeface="Calibri"/>
            </a:endParaRPr>
          </a:p>
          <a:p>
            <a:r>
              <a:rPr lang="en-GB" sz="1600" dirty="0">
                <a:solidFill>
                  <a:srgbClr val="000000"/>
                </a:solidFill>
                <a:latin typeface="Roboto Light "/>
              </a:rPr>
              <a:t>Type</a:t>
            </a:r>
            <a:r>
              <a:rPr lang="en-GB" sz="1600" b="0" i="0" dirty="0">
                <a:solidFill>
                  <a:srgbClr val="000000"/>
                </a:solidFill>
                <a:effectLst/>
                <a:latin typeface="Roboto Light "/>
              </a:rPr>
              <a:t> the name of </a:t>
            </a:r>
            <a:r>
              <a:rPr lang="en-GB" sz="1600" dirty="0">
                <a:solidFill>
                  <a:srgbClr val="000000"/>
                </a:solidFill>
                <a:latin typeface="Roboto Light "/>
              </a:rPr>
              <a:t>where</a:t>
            </a:r>
            <a:r>
              <a:rPr lang="en-GB" sz="1600" b="0" i="0" dirty="0">
                <a:solidFill>
                  <a:srgbClr val="000000"/>
                </a:solidFill>
                <a:effectLst/>
                <a:latin typeface="Roboto Light "/>
              </a:rPr>
              <a:t> you studied.</a:t>
            </a:r>
            <a:r>
              <a:rPr lang="en-GB" sz="1600" dirty="0">
                <a:solidFill>
                  <a:srgbClr val="1F2834"/>
                </a:solidFill>
                <a:latin typeface="Roboto Light "/>
              </a:rPr>
              <a:t> </a:t>
            </a:r>
            <a:r>
              <a:rPr lang="en-GB" sz="1600" b="0" i="0" dirty="0">
                <a:solidFill>
                  <a:srgbClr val="000000"/>
                </a:solidFill>
                <a:effectLst/>
                <a:latin typeface="Roboto Light "/>
              </a:rPr>
              <a:t>Once you find your centre, click on the name and the </a:t>
            </a:r>
            <a:r>
              <a:rPr lang="en-GB" sz="1600" b="1" i="0" dirty="0">
                <a:solidFill>
                  <a:srgbClr val="000000"/>
                </a:solidFill>
                <a:effectLst/>
                <a:latin typeface="Roboto Light "/>
              </a:rPr>
              <a:t>Exam centre number</a:t>
            </a:r>
            <a:r>
              <a:rPr lang="en-GB" sz="1600" b="0" i="0" dirty="0">
                <a:solidFill>
                  <a:srgbClr val="000000"/>
                </a:solidFill>
                <a:effectLst/>
                <a:latin typeface="Roboto Light "/>
              </a:rPr>
              <a:t> will automatically populate.</a:t>
            </a:r>
            <a:r>
              <a:rPr lang="en-GB" sz="1600" dirty="0">
                <a:solidFill>
                  <a:srgbClr val="000000"/>
                </a:solidFill>
                <a:latin typeface="Roboto Light "/>
              </a:rPr>
              <a:t> </a:t>
            </a:r>
            <a:endParaRPr lang="en-GB" sz="1600" dirty="0">
              <a:solidFill>
                <a:srgbClr val="1F2834"/>
              </a:solidFill>
              <a:latin typeface="Roboto Light "/>
            </a:endParaRPr>
          </a:p>
          <a:p>
            <a:endParaRPr lang="en-GB" sz="1600" dirty="0">
              <a:solidFill>
                <a:srgbClr val="000000"/>
              </a:solidFill>
              <a:latin typeface="Roboto Light "/>
            </a:endParaRPr>
          </a:p>
          <a:p>
            <a:r>
              <a:rPr lang="en-GB" sz="1600" b="0" i="0" dirty="0">
                <a:solidFill>
                  <a:srgbClr val="000000"/>
                </a:solidFill>
                <a:effectLst/>
                <a:latin typeface="Roboto Light "/>
              </a:rPr>
              <a:t>If an exam centre number doesn’t appear that’s ok</a:t>
            </a:r>
            <a:r>
              <a:rPr lang="en-GB" sz="1600" dirty="0">
                <a:solidFill>
                  <a:srgbClr val="000000"/>
                </a:solidFill>
                <a:latin typeface="Roboto Light "/>
              </a:rPr>
              <a:t>, </a:t>
            </a:r>
            <a:r>
              <a:rPr lang="en-GB" sz="1600" dirty="0">
                <a:latin typeface="Roboto Light "/>
                <a:ea typeface="+mn-lt"/>
                <a:cs typeface="+mn-lt"/>
              </a:rPr>
              <a:t>it’s because we don’t have it. </a:t>
            </a:r>
          </a:p>
          <a:p>
            <a:endParaRPr lang="en-GB" sz="1600" dirty="0">
              <a:latin typeface="Roboto Light "/>
              <a:cs typeface="Calibri"/>
            </a:endParaRPr>
          </a:p>
          <a:p>
            <a:r>
              <a:rPr lang="en-GB" sz="1600" dirty="0">
                <a:latin typeface="Roboto Light "/>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rotWithShape="1">
          <a:blip r:embed="rId3"/>
          <a:srcRect l="3475" t="3149" r="4308" b="3643"/>
          <a:stretch/>
        </p:blipFill>
        <p:spPr>
          <a:xfrm>
            <a:off x="4027918" y="339725"/>
            <a:ext cx="3838903" cy="4464050"/>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187573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49</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979757" cy="3323987"/>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There are warning messages to help you. </a:t>
            </a:r>
            <a:endParaRPr lang="en-GB" sz="1600" b="1" dirty="0">
              <a:solidFill>
                <a:srgbClr val="000000"/>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For example, you</a:t>
            </a:r>
            <a:r>
              <a:rPr lang="en-GB" sz="1600" b="0" i="0" dirty="0">
                <a:solidFill>
                  <a:srgbClr val="313537"/>
                </a:solidFill>
                <a:effectLst/>
                <a:latin typeface="Roboto Light "/>
              </a:rPr>
              <a:t> can't say you attended 2 or more places of study full-time during the same date range.</a:t>
            </a:r>
            <a:r>
              <a:rPr lang="en-GB" sz="1600" dirty="0">
                <a:solidFill>
                  <a:srgbClr val="313537"/>
                </a:solidFill>
                <a:latin typeface="Roboto Light "/>
              </a:rPr>
              <a:t> </a:t>
            </a:r>
            <a:endParaRPr lang="en-GB" sz="1600" dirty="0">
              <a:solidFill>
                <a:srgbClr val="313537"/>
              </a:solidFill>
              <a:latin typeface="Roboto Light "/>
              <a:cs typeface="Calibri"/>
            </a:endParaRPr>
          </a:p>
          <a:p>
            <a:endParaRPr lang="en-GB" sz="1600" dirty="0">
              <a:solidFill>
                <a:srgbClr val="313537"/>
              </a:solidFill>
              <a:latin typeface="Roboto Light "/>
            </a:endParaRPr>
          </a:p>
          <a:p>
            <a:r>
              <a:rPr lang="en-GB" sz="1600" dirty="0">
                <a:solidFill>
                  <a:srgbClr val="313537"/>
                </a:solidFill>
                <a:latin typeface="Roboto Light "/>
              </a:rPr>
              <a:t>Red text are warnings and mean something is wrong and blue text is for information you need to be aware of. </a:t>
            </a:r>
            <a:endParaRPr lang="en-GB" sz="1600" dirty="0">
              <a:solidFill>
                <a:srgbClr val="313537"/>
              </a:solidFill>
              <a:latin typeface="Roboto Light "/>
              <a:cs typeface="Calibri"/>
            </a:endParaRPr>
          </a:p>
          <a:p>
            <a:endParaRPr lang="en-GB" dirty="0">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3"/>
          <a:srcRect l="2301"/>
          <a:stretch/>
        </p:blipFill>
        <p:spPr>
          <a:xfrm>
            <a:off x="3535761" y="673262"/>
            <a:ext cx="4391317" cy="3805016"/>
          </a:xfrm>
          <a:prstGeom prst="rect">
            <a:avLst/>
          </a:prstGeom>
        </p:spPr>
      </p:pic>
    </p:spTree>
    <p:custDataLst>
      <p:tags r:id="rId1"/>
    </p:custDataLst>
    <p:extLst>
      <p:ext uri="{BB962C8B-B14F-4D97-AF65-F5344CB8AC3E}">
        <p14:creationId xmlns:p14="http://schemas.microsoft.com/office/powerpoint/2010/main" val="1057351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de-DE"/>
              <a:t>E: careers.team@moulton.ac.uk    T: 01604 491131 Ext: 2017</a:t>
            </a:r>
            <a:endParaRPr lang="en-US" b="1"/>
          </a:p>
        </p:txBody>
      </p:sp>
      <p:sp>
        <p:nvSpPr>
          <p:cNvPr id="8" name="TextBox 5">
            <a:extLst>
              <a:ext uri="{FF2B5EF4-FFF2-40B4-BE49-F238E27FC236}">
                <a16:creationId xmlns:a16="http://schemas.microsoft.com/office/drawing/2014/main" id="{8C917077-3DE6-48FB-A816-D1BFF1239008}"/>
              </a:ext>
            </a:extLst>
          </p:cNvPr>
          <p:cNvSpPr txBox="1"/>
          <p:nvPr/>
        </p:nvSpPr>
        <p:spPr>
          <a:xfrm>
            <a:off x="294364" y="1929130"/>
            <a:ext cx="2614750" cy="107721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We’ll email you </a:t>
            </a:r>
            <a:r>
              <a:rPr lang="en-GB" sz="1600" dirty="0">
                <a:solidFill>
                  <a:srgbClr val="000000"/>
                </a:solidFill>
                <a:latin typeface="Roboto Light "/>
              </a:rPr>
              <a:t>a </a:t>
            </a:r>
            <a:r>
              <a:rPr lang="en-GB" sz="1600" b="1" dirty="0">
                <a:solidFill>
                  <a:srgbClr val="000000"/>
                </a:solidFill>
                <a:latin typeface="Roboto Light "/>
              </a:rPr>
              <a:t>code </a:t>
            </a:r>
            <a:r>
              <a:rPr lang="en-GB" sz="1600" dirty="0">
                <a:solidFill>
                  <a:srgbClr val="000000"/>
                </a:solidFill>
                <a:latin typeface="Roboto Light "/>
              </a:rPr>
              <a:t>to</a:t>
            </a:r>
            <a:r>
              <a:rPr lang="en-GB" sz="1600" b="0" i="0" dirty="0">
                <a:solidFill>
                  <a:srgbClr val="000000"/>
                </a:solidFill>
                <a:effectLst/>
                <a:latin typeface="Roboto Light "/>
              </a:rPr>
              <a:t> </a:t>
            </a:r>
            <a:r>
              <a:rPr lang="en-GB" sz="1600" b="1" i="0" dirty="0">
                <a:solidFill>
                  <a:srgbClr val="000000"/>
                </a:solidFill>
                <a:effectLst/>
                <a:latin typeface="Roboto Light "/>
              </a:rPr>
              <a:t>verify </a:t>
            </a:r>
            <a:r>
              <a:rPr lang="en-GB" sz="1600" b="0" i="0" dirty="0">
                <a:solidFill>
                  <a:srgbClr val="000000"/>
                </a:solidFill>
                <a:effectLst/>
                <a:latin typeface="Roboto Light "/>
              </a:rPr>
              <a:t>your email address,</a:t>
            </a:r>
            <a:r>
              <a:rPr lang="en-GB" sz="1600" dirty="0">
                <a:solidFill>
                  <a:srgbClr val="000000"/>
                </a:solidFill>
                <a:latin typeface="Roboto Light "/>
              </a:rPr>
              <a:t> </a:t>
            </a:r>
            <a:r>
              <a:rPr lang="en-GB" sz="1600" b="0" i="0" dirty="0">
                <a:solidFill>
                  <a:srgbClr val="000000"/>
                </a:solidFill>
                <a:effectLst/>
                <a:latin typeface="Roboto Light "/>
              </a:rPr>
              <a:t>so we know we’ve got the right details.</a:t>
            </a:r>
            <a:endParaRPr lang="en-GB" sz="1600" dirty="0">
              <a:latin typeface="Roboto Light "/>
            </a:endParaRPr>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09114" y="1390826"/>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3"/>
            <a:srcRect l="11639" t="3033" r="10467" b="19939"/>
            <a:stretch/>
          </p:blipFill>
          <p:spPr>
            <a:xfrm>
              <a:off x="1734743" y="1033390"/>
              <a:ext cx="5349145" cy="3265105"/>
            </a:xfrm>
            <a:prstGeom prst="roundRect">
              <a:avLst>
                <a:gd name="adj" fmla="val 4779"/>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4"/>
            <a:srcRect r="59727"/>
            <a:stretch/>
          </p:blipFill>
          <p:spPr>
            <a:xfrm>
              <a:off x="5694218" y="1526292"/>
              <a:ext cx="3122015" cy="2736323"/>
            </a:xfrm>
            <a:prstGeom prst="roundRect">
              <a:avLst>
                <a:gd name="adj" fmla="val 4779"/>
              </a:avLst>
            </a:prstGeom>
            <a:ln w="6350">
              <a:solidFill>
                <a:schemeClr val="tx2">
                  <a:lumMod val="40000"/>
                  <a:lumOff val="60000"/>
                </a:schemeClr>
              </a:solidFill>
            </a:ln>
            <a:effectLst/>
          </p:spPr>
        </p:pic>
      </p:grpSp>
      <p:sp>
        <p:nvSpPr>
          <p:cNvPr id="12" name="Title 3">
            <a:extLst>
              <a:ext uri="{FF2B5EF4-FFF2-40B4-BE49-F238E27FC236}">
                <a16:creationId xmlns:a16="http://schemas.microsoft.com/office/drawing/2014/main" id="{D06AD584-65FD-408F-AFA5-1D3923AC9315}"/>
              </a:ext>
            </a:extLst>
          </p:cNvPr>
          <p:cNvSpPr txBox="1">
            <a:spLocks/>
          </p:cNvSpPr>
          <p:nvPr/>
        </p:nvSpPr>
        <p:spPr>
          <a:xfrm>
            <a:off x="294364" y="550936"/>
            <a:ext cx="7610869" cy="1019027"/>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dirty="0">
                <a:latin typeface="Roboto" panose="02000000000000000000" pitchFamily="2" charset="0"/>
              </a:rPr>
              <a:t>Registering for an account</a:t>
            </a:r>
            <a:br>
              <a:rPr lang="en-US" dirty="0"/>
            </a:br>
            <a:endParaRPr lang="en-GB" dirty="0"/>
          </a:p>
        </p:txBody>
      </p:sp>
    </p:spTree>
    <p:custDataLst>
      <p:tags r:id="rId1"/>
    </p:custDataLst>
    <p:extLst>
      <p:ext uri="{BB962C8B-B14F-4D97-AF65-F5344CB8AC3E}">
        <p14:creationId xmlns:p14="http://schemas.microsoft.com/office/powerpoint/2010/main" val="2250739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tx1"/>
                </a:solidFill>
              </a:rPr>
              <a:t>E: careers.team@moulton.ac.uk    T: 01604 491131 Ext: 2017</a:t>
            </a:r>
            <a:endParaRPr lang="en-US" b="1">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239508" y="1581310"/>
            <a:ext cx="3343853" cy="3447098"/>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ea typeface="+mn-lt"/>
                <a:cs typeface="+mn-lt"/>
              </a:rPr>
              <a:t>Once you’ve added where you studied you need to ‘</a:t>
            </a:r>
            <a:r>
              <a:rPr lang="en-GB" sz="1400" b="1" dirty="0">
                <a:latin typeface="Roboto Light "/>
                <a:ea typeface="+mn-lt"/>
                <a:cs typeface="+mn-lt"/>
              </a:rPr>
              <a:t>Add qualification’.</a:t>
            </a:r>
            <a:endParaRPr lang="en-GB" sz="1400" dirty="0">
              <a:solidFill>
                <a:srgbClr val="000000"/>
              </a:solidFill>
              <a:latin typeface="Roboto Light "/>
              <a:ea typeface="+mn-lt"/>
              <a:cs typeface="+mn-lt"/>
            </a:endParaRPr>
          </a:p>
          <a:p>
            <a:endParaRPr lang="en-GB" sz="1400" dirty="0">
              <a:latin typeface="Roboto Light "/>
              <a:ea typeface="+mn-lt"/>
              <a:cs typeface="+mn-lt"/>
            </a:endParaRPr>
          </a:p>
          <a:p>
            <a:r>
              <a:rPr lang="en-GB" sz="1400" dirty="0">
                <a:latin typeface="Roboto Light "/>
                <a:ea typeface="+mn-lt"/>
                <a:cs typeface="+mn-lt"/>
              </a:rPr>
              <a:t>If you are searching for a qualification make sure you use the qualification title. For more </a:t>
            </a:r>
            <a:r>
              <a:rPr lang="en-GB" sz="1400" dirty="0">
                <a:latin typeface="Roboto Light "/>
                <a:ea typeface="+mn-lt"/>
                <a:cs typeface="+mn-lt"/>
                <a:hlinkClick r:id="rId3"/>
              </a:rPr>
              <a:t>help and advice </a:t>
            </a:r>
            <a:r>
              <a:rPr lang="en-GB" sz="1400" dirty="0">
                <a:latin typeface="Roboto Light "/>
                <a:ea typeface="+mn-lt"/>
                <a:cs typeface="+mn-lt"/>
              </a:rPr>
              <a:t>head to ucas.com.</a:t>
            </a:r>
          </a:p>
          <a:p>
            <a:endParaRPr lang="en-GB" sz="1400" dirty="0">
              <a:latin typeface="Roboto Light "/>
              <a:ea typeface="+mn-lt"/>
              <a:cs typeface="+mn-lt"/>
            </a:endParaRPr>
          </a:p>
          <a:p>
            <a:r>
              <a:rPr lang="en-GB" sz="1400" dirty="0">
                <a:latin typeface="Roboto Light "/>
                <a:ea typeface="+mn-lt"/>
                <a:cs typeface="+mn-lt"/>
              </a:rPr>
              <a:t>International qualifications are listed by name and country, but don’t worry if yours isn’t there – type ‘other’ into the search box and select the relevant option.  </a:t>
            </a:r>
          </a:p>
          <a:p>
            <a:endParaRPr lang="en-GB" dirty="0">
              <a:ea typeface="+mn-lt"/>
              <a:cs typeface="+mn-lt"/>
            </a:endParaRPr>
          </a:p>
          <a:p>
            <a:endParaRPr lang="en-GB" dirty="0">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4"/>
          <a:srcRect l="21895" t="22180" r="29263" b="50376"/>
          <a:stretch/>
        </p:blipFill>
        <p:spPr>
          <a:xfrm>
            <a:off x="0" y="52012"/>
            <a:ext cx="4315684" cy="1357745"/>
          </a:xfrm>
          <a:prstGeom prst="roundRect">
            <a:avLst>
              <a:gd name="adj" fmla="val 4779"/>
            </a:avLst>
          </a:prstGeom>
          <a:noFill/>
          <a:ln w="6350">
            <a:noFill/>
          </a:ln>
          <a:effectLst/>
        </p:spPr>
      </p:pic>
      <p:pic>
        <p:nvPicPr>
          <p:cNvPr id="4" name="Picture 3">
            <a:extLst>
              <a:ext uri="{FF2B5EF4-FFF2-40B4-BE49-F238E27FC236}">
                <a16:creationId xmlns:a16="http://schemas.microsoft.com/office/drawing/2014/main" id="{B9603621-BDD6-4B72-A547-1A5D50245F4F}"/>
              </a:ext>
            </a:extLst>
          </p:cNvPr>
          <p:cNvPicPr>
            <a:picLocks noChangeAspect="1"/>
          </p:cNvPicPr>
          <p:nvPr/>
        </p:nvPicPr>
        <p:blipFill rotWithShape="1">
          <a:blip r:embed="rId5"/>
          <a:srcRect r="9351"/>
          <a:stretch/>
        </p:blipFill>
        <p:spPr>
          <a:xfrm>
            <a:off x="3762037" y="246272"/>
            <a:ext cx="5035122" cy="4650955"/>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638863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412887" y="558301"/>
            <a:ext cx="4159113" cy="3631763"/>
          </a:xfrm>
          <a:prstGeom prst="rect">
            <a:avLst/>
          </a:prstGeom>
          <a:noFill/>
          <a:ln cap="flat">
            <a:noFill/>
          </a:ln>
        </p:spPr>
        <p:txBody>
          <a:bodyPr vert="horz" wrap="square" lIns="91440" tIns="45720" rIns="91440" bIns="45720" anchor="t" anchorCtr="0" compatLnSpc="1">
            <a:spAutoFit/>
          </a:bodyPr>
          <a:lstStyle/>
          <a:p>
            <a:r>
              <a:rPr lang="en-GB" sz="1400" dirty="0">
                <a:latin typeface="Roboto Light "/>
                <a:cs typeface="Calibri"/>
              </a:rPr>
              <a:t>The qualification dates you can select are based on those you entered when you entered your place of education. </a:t>
            </a:r>
          </a:p>
          <a:p>
            <a:endParaRPr lang="en-GB" sz="1400" dirty="0">
              <a:latin typeface="Roboto Light "/>
              <a:cs typeface="Calibri"/>
            </a:endParaRPr>
          </a:p>
          <a:p>
            <a:r>
              <a:rPr lang="en-GB" sz="1400" dirty="0">
                <a:latin typeface="Roboto Light "/>
                <a:cs typeface="Calibri"/>
              </a:rPr>
              <a:t>You need to enter the awarding organisation – speak to your teacher or adviser if you’re not sure. </a:t>
            </a:r>
          </a:p>
          <a:p>
            <a:endParaRPr lang="en-GB" sz="1400" dirty="0">
              <a:latin typeface="Roboto Light "/>
              <a:cs typeface="Calibri"/>
            </a:endParaRPr>
          </a:p>
          <a:p>
            <a:r>
              <a:rPr lang="en-GB" sz="1400" dirty="0">
                <a:latin typeface="Roboto Light "/>
                <a:cs typeface="Calibri"/>
              </a:rPr>
              <a:t>If you haven't finished the qualification or had your result, then you choose </a:t>
            </a:r>
            <a:r>
              <a:rPr lang="en-GB" sz="1400" b="1" dirty="0">
                <a:latin typeface="Roboto Light "/>
                <a:cs typeface="Calibri"/>
              </a:rPr>
              <a:t>Pending*</a:t>
            </a:r>
            <a:r>
              <a:rPr lang="en-GB" sz="1400" dirty="0">
                <a:latin typeface="Roboto Light "/>
                <a:cs typeface="Calibri"/>
              </a:rPr>
              <a:t>. </a:t>
            </a:r>
          </a:p>
          <a:p>
            <a:endParaRPr lang="en-GB" sz="1400" dirty="0">
              <a:solidFill>
                <a:srgbClr val="333333"/>
              </a:solidFill>
              <a:latin typeface="Roboto Light "/>
            </a:endParaRPr>
          </a:p>
          <a:p>
            <a:r>
              <a:rPr lang="en-GB" sz="1400" dirty="0">
                <a:latin typeface="Roboto Light "/>
                <a:cs typeface="Calibri"/>
              </a:rPr>
              <a:t>It's entirely up to you whether you include module information. However, some courses may state in their entry requirements that they'd like to see module results – in which case make sure you include them on the application.</a:t>
            </a:r>
          </a:p>
          <a:p>
            <a:endParaRPr lang="en-GB" sz="1000" dirty="0">
              <a:latin typeface="Roboto Light "/>
              <a:cs typeface="Calibri"/>
            </a:endParaRPr>
          </a:p>
          <a:p>
            <a:r>
              <a:rPr lang="en-GB" sz="1000" dirty="0">
                <a:latin typeface="Roboto Light "/>
                <a:cs typeface="Calibri"/>
              </a:rPr>
              <a:t>* If presented with a free text box then the result must be left blank.</a:t>
            </a:r>
          </a:p>
        </p:txBody>
      </p:sp>
      <p:pic>
        <p:nvPicPr>
          <p:cNvPr id="3" name="Picture 2">
            <a:extLst>
              <a:ext uri="{FF2B5EF4-FFF2-40B4-BE49-F238E27FC236}">
                <a16:creationId xmlns:a16="http://schemas.microsoft.com/office/drawing/2014/main" id="{9EE59B5A-9EC9-451B-A8CB-0510FF45BACB}"/>
              </a:ext>
            </a:extLst>
          </p:cNvPr>
          <p:cNvPicPr>
            <a:picLocks noChangeAspect="1"/>
          </p:cNvPicPr>
          <p:nvPr/>
        </p:nvPicPr>
        <p:blipFill rotWithShape="1">
          <a:blip r:embed="rId3"/>
          <a:srcRect l="-1" r="2515"/>
          <a:stretch/>
        </p:blipFill>
        <p:spPr>
          <a:xfrm>
            <a:off x="4974203" y="149969"/>
            <a:ext cx="3008523" cy="4770537"/>
          </a:xfrm>
          <a:prstGeom prst="roundRect">
            <a:avLst>
              <a:gd name="adj" fmla="val 477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573669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3422-7CB6-4A5F-8CA7-1695E8C1E797}"/>
              </a:ext>
            </a:extLst>
          </p:cNvPr>
          <p:cNvSpPr>
            <a:spLocks noGrp="1"/>
          </p:cNvSpPr>
          <p:nvPr>
            <p:ph type="title"/>
          </p:nvPr>
        </p:nvSpPr>
        <p:spPr/>
        <p:txBody>
          <a:bodyPr/>
          <a:lstStyle/>
          <a:p>
            <a:r>
              <a:rPr lang="en-GB" dirty="0">
                <a:latin typeface="Roboto "/>
              </a:rPr>
              <a:t>Employment. </a:t>
            </a:r>
          </a:p>
        </p:txBody>
      </p:sp>
      <p:sp>
        <p:nvSpPr>
          <p:cNvPr id="3" name="Footer Placeholder 4">
            <a:extLst>
              <a:ext uri="{FF2B5EF4-FFF2-40B4-BE49-F238E27FC236}">
                <a16:creationId xmlns:a16="http://schemas.microsoft.com/office/drawing/2014/main" id="{B855BF47-9BA8-E0B0-14D9-EFD0A7AF697B}"/>
              </a:ext>
            </a:extLst>
          </p:cNvPr>
          <p:cNvSpPr txBox="1">
            <a:spLocks/>
          </p:cNvSpPr>
          <p:nvPr/>
        </p:nvSpPr>
        <p:spPr>
          <a:xfrm>
            <a:off x="89375" y="483992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2761669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53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607977"/>
            <a:ext cx="2869383" cy="4278094"/>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dirty="0">
                <a:latin typeface="Roboto Light "/>
                <a:ea typeface="+mn-lt"/>
                <a:cs typeface="+mn-lt"/>
              </a:rPr>
              <a:t>Only enter </a:t>
            </a:r>
            <a:r>
              <a:rPr lang="en-GB" sz="1500" b="1" dirty="0">
                <a:latin typeface="Roboto Light "/>
                <a:ea typeface="+mn-lt"/>
                <a:cs typeface="+mn-lt"/>
              </a:rPr>
              <a:t>paid work here</a:t>
            </a:r>
            <a:r>
              <a:rPr lang="en-GB" sz="1500" dirty="0">
                <a:latin typeface="Roboto Light "/>
                <a:ea typeface="+mn-lt"/>
                <a:cs typeface="+mn-lt"/>
              </a:rPr>
              <a:t>, so not everyone will have something to enter.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cs typeface="Calibri"/>
              </a:rPr>
              <a:t>If you add more than</a:t>
            </a:r>
            <a:r>
              <a:rPr lang="en-GB" sz="1500" dirty="0">
                <a:latin typeface="Roboto Light "/>
                <a:ea typeface="+mn-lt"/>
                <a:cs typeface="+mn-lt"/>
              </a:rPr>
              <a:t> one employer it will appear in chronological order with the most recent at the top.</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b="1" dirty="0">
                <a:latin typeface="Roboto Light "/>
                <a:ea typeface="+mn-lt"/>
                <a:cs typeface="+mn-lt"/>
              </a:rPr>
              <a:t>Any work experience or volunteering should be covered in your personal statement. </a:t>
            </a:r>
          </a:p>
          <a:p>
            <a:pPr defTabSz="914400">
              <a:defRPr sz="1800" b="0" i="0" u="none" strike="noStrike" kern="0" cap="none" spc="0" baseline="0">
                <a:solidFill>
                  <a:srgbClr val="000000"/>
                </a:solidFill>
                <a:uFillTx/>
              </a:defRPr>
            </a:pPr>
            <a:endParaRPr lang="en-GB" sz="1500" dirty="0">
              <a:latin typeface="Roboto Light "/>
              <a:ea typeface="+mn-lt"/>
              <a:cs typeface="+mn-lt"/>
            </a:endParaRPr>
          </a:p>
          <a:p>
            <a:pPr defTabSz="914400">
              <a:defRPr sz="1800" b="0" i="0" u="none" strike="noStrike" kern="0" cap="none" spc="0" baseline="0">
                <a:solidFill>
                  <a:srgbClr val="000000"/>
                </a:solidFill>
                <a:uFillTx/>
              </a:defRPr>
            </a:pPr>
            <a:r>
              <a:rPr lang="en-GB" sz="1500" dirty="0">
                <a:latin typeface="Roboto Light "/>
                <a:ea typeface="+mn-lt"/>
                <a:cs typeface="+mn-lt"/>
              </a:rPr>
              <a:t>If you leave this section blank remember to mark it as complete.</a:t>
            </a:r>
            <a:endParaRPr lang="en-GB" sz="1500" dirty="0">
              <a:latin typeface="Roboto Light "/>
              <a:cs typeface="Calibri" panose="020F0502020204030204"/>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mj-lt"/>
              <a:cs typeface="Calibri"/>
            </a:endParaRPr>
          </a:p>
          <a:p>
            <a:endParaRPr lang="en-GB" sz="1600" dirty="0">
              <a:latin typeface="+mj-lt"/>
              <a:cs typeface="Calibri"/>
            </a:endParaRPr>
          </a:p>
        </p:txBody>
      </p:sp>
      <p:pic>
        <p:nvPicPr>
          <p:cNvPr id="8" name="Picture 7">
            <a:extLst>
              <a:ext uri="{FF2B5EF4-FFF2-40B4-BE49-F238E27FC236}">
                <a16:creationId xmlns:a16="http://schemas.microsoft.com/office/drawing/2014/main" id="{A6829E9F-513F-4C0E-9B53-89A4719F1D71}"/>
              </a:ext>
            </a:extLst>
          </p:cNvPr>
          <p:cNvPicPr>
            <a:picLocks noGrp="1" noRot="1" noChangeAspect="1" noMove="1" noResize="1" noEditPoints="1" noAdjustHandles="1" noChangeArrowheads="1" noChangeShapeType="1" noCrop="1"/>
          </p:cNvPicPr>
          <p:nvPr/>
        </p:nvPicPr>
        <p:blipFill rotWithShape="1">
          <a:blip r:embed="rId3"/>
          <a:srcRect b="4053"/>
          <a:stretch/>
        </p:blipFill>
        <p:spPr>
          <a:xfrm>
            <a:off x="3233892" y="86972"/>
            <a:ext cx="5713039" cy="4639443"/>
          </a:xfrm>
          <a:prstGeom prst="roundRect">
            <a:avLst>
              <a:gd name="adj" fmla="val 4779"/>
            </a:avLst>
          </a:prstGeom>
          <a:ln w="6350">
            <a:solidFill>
              <a:schemeClr val="tx2">
                <a:lumMod val="40000"/>
                <a:lumOff val="60000"/>
              </a:schemeClr>
            </a:solidFill>
          </a:ln>
          <a:effectLst/>
        </p:spPr>
      </p:pic>
      <p:sp>
        <p:nvSpPr>
          <p:cNvPr id="10" name="Rectangle 9">
            <a:extLst>
              <a:ext uri="{FF2B5EF4-FFF2-40B4-BE49-F238E27FC236}">
                <a16:creationId xmlns:a16="http://schemas.microsoft.com/office/drawing/2014/main" id="{13FFB62D-7784-4F36-BF77-73921A0F9975}"/>
              </a:ext>
            </a:extLst>
          </p:cNvPr>
          <p:cNvSpPr>
            <a:spLocks noGrp="1" noRot="1" noMove="1" noResize="1" noEditPoints="1" noAdjustHandles="1" noChangeArrowheads="1" noChangeShapeType="1"/>
          </p:cNvSpPr>
          <p:nvPr/>
        </p:nvSpPr>
        <p:spPr>
          <a:xfrm>
            <a:off x="4508938" y="3783724"/>
            <a:ext cx="3925614" cy="108142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436967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08723-6058-4988-B719-3CB424D59396}"/>
              </a:ext>
            </a:extLst>
          </p:cNvPr>
          <p:cNvSpPr>
            <a:spLocks noGrp="1"/>
          </p:cNvSpPr>
          <p:nvPr>
            <p:ph type="title"/>
          </p:nvPr>
        </p:nvSpPr>
        <p:spPr/>
        <p:txBody>
          <a:bodyPr/>
          <a:lstStyle/>
          <a:p>
            <a:r>
              <a:rPr lang="en-GB" dirty="0">
                <a:latin typeface="Roboto "/>
              </a:rPr>
              <a:t>Extra Activities. </a:t>
            </a:r>
          </a:p>
        </p:txBody>
      </p:sp>
      <p:sp>
        <p:nvSpPr>
          <p:cNvPr id="3" name="Footer Placeholder 4">
            <a:extLst>
              <a:ext uri="{FF2B5EF4-FFF2-40B4-BE49-F238E27FC236}">
                <a16:creationId xmlns:a16="http://schemas.microsoft.com/office/drawing/2014/main" id="{73EB784B-6A15-4CEF-9DD5-94AE897E9133}"/>
              </a:ext>
            </a:extLst>
          </p:cNvPr>
          <p:cNvSpPr txBox="1">
            <a:spLocks/>
          </p:cNvSpPr>
          <p:nvPr/>
        </p:nvSpPr>
        <p:spPr>
          <a:xfrm>
            <a:off x="149125" y="481469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437148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A90F60-5F38-4E57-81E2-1FD81154D1EB}"/>
              </a:ext>
            </a:extLst>
          </p:cNvPr>
          <p:cNvPicPr>
            <a:picLocks noChangeAspect="1"/>
          </p:cNvPicPr>
          <p:nvPr/>
        </p:nvPicPr>
        <p:blipFill rotWithShape="1">
          <a:blip r:embed="rId3"/>
          <a:srcRect r="19659"/>
          <a:stretch/>
        </p:blipFill>
        <p:spPr>
          <a:xfrm>
            <a:off x="4184479" y="311494"/>
            <a:ext cx="4256690" cy="4520512"/>
          </a:xfrm>
          <a:prstGeom prst="roundRect">
            <a:avLst>
              <a:gd name="adj" fmla="val 1551"/>
            </a:avLst>
          </a:prstGeom>
          <a:ln w="6350">
            <a:solidFill>
              <a:schemeClr val="tx2">
                <a:lumMod val="40000"/>
                <a:lumOff val="60000"/>
              </a:schemeClr>
            </a:solidFill>
          </a:ln>
          <a:effectLst/>
        </p:spPr>
      </p:pic>
      <p:sp>
        <p:nvSpPr>
          <p:cNvPr id="9" name="TextBox 8">
            <a:extLst>
              <a:ext uri="{FF2B5EF4-FFF2-40B4-BE49-F238E27FC236}">
                <a16:creationId xmlns:a16="http://schemas.microsoft.com/office/drawing/2014/main" id="{6379A713-A94B-42EA-84AA-9F9D3206FFA6}"/>
              </a:ext>
            </a:extLst>
          </p:cNvPr>
          <p:cNvSpPr txBox="1"/>
          <p:nvPr/>
        </p:nvSpPr>
        <p:spPr>
          <a:xfrm>
            <a:off x="435968" y="765523"/>
            <a:ext cx="3610304" cy="3539430"/>
          </a:xfrm>
          <a:prstGeom prst="rect">
            <a:avLst/>
          </a:prstGeom>
          <a:noFill/>
        </p:spPr>
        <p:txBody>
          <a:bodyPr wrap="square">
            <a:spAutoFit/>
          </a:bodyPr>
          <a:lstStyle/>
          <a:p>
            <a:pPr algn="l"/>
            <a:r>
              <a:rPr lang="en-GB" sz="1600" b="0" i="0" dirty="0">
                <a:solidFill>
                  <a:srgbClr val="333333"/>
                </a:solidFill>
                <a:effectLst/>
                <a:latin typeface="Roboto Light "/>
              </a:rPr>
              <a:t>Please </a:t>
            </a:r>
            <a:r>
              <a:rPr lang="en-GB" sz="1600" dirty="0">
                <a:solidFill>
                  <a:srgbClr val="333333"/>
                </a:solidFill>
                <a:latin typeface="Roboto Light "/>
              </a:rPr>
              <a:t>add</a:t>
            </a:r>
            <a:r>
              <a:rPr lang="en-GB" sz="1600" b="0" i="0" dirty="0">
                <a:solidFill>
                  <a:srgbClr val="333333"/>
                </a:solidFill>
                <a:effectLst/>
                <a:latin typeface="Roboto Light "/>
              </a:rPr>
              <a:t> any activity you have taken part in to prepare for higher education. </a:t>
            </a:r>
          </a:p>
          <a:p>
            <a:pPr algn="l"/>
            <a:endParaRPr lang="en-GB" sz="1600" dirty="0">
              <a:solidFill>
                <a:srgbClr val="333333"/>
              </a:solidFill>
              <a:latin typeface="Roboto Light "/>
            </a:endParaRPr>
          </a:p>
          <a:p>
            <a:pPr algn="l"/>
            <a:r>
              <a:rPr lang="en-GB" sz="1600" dirty="0">
                <a:solidFill>
                  <a:srgbClr val="333333"/>
                </a:solidFill>
                <a:latin typeface="Roboto Light "/>
              </a:rPr>
              <a:t>These i</a:t>
            </a:r>
            <a:r>
              <a:rPr lang="en-GB" sz="1600" b="0" i="0" dirty="0">
                <a:solidFill>
                  <a:srgbClr val="333333"/>
                </a:solidFill>
                <a:effectLst/>
                <a:latin typeface="Roboto Light "/>
              </a:rPr>
              <a:t>nclude national or regional schemes, university-run programmes, summer schools, taster courses, and booster courses. </a:t>
            </a:r>
          </a:p>
          <a:p>
            <a:pPr algn="l"/>
            <a:endParaRPr lang="en-GB" sz="1600" dirty="0">
              <a:solidFill>
                <a:srgbClr val="333333"/>
              </a:solidFill>
              <a:latin typeface="Roboto Light "/>
            </a:endParaRPr>
          </a:p>
          <a:p>
            <a:pPr algn="l"/>
            <a:r>
              <a:rPr lang="en-GB" sz="1600" b="0" i="0" dirty="0">
                <a:solidFill>
                  <a:srgbClr val="333333"/>
                </a:solidFill>
                <a:effectLst/>
                <a:latin typeface="Roboto Light "/>
              </a:rPr>
              <a:t>Open days are </a:t>
            </a:r>
            <a:r>
              <a:rPr lang="en-GB" sz="1600" b="1" i="0" dirty="0">
                <a:solidFill>
                  <a:srgbClr val="333333"/>
                </a:solidFill>
                <a:effectLst/>
                <a:latin typeface="Roboto Light "/>
              </a:rPr>
              <a:t>not relevant </a:t>
            </a:r>
            <a:r>
              <a:rPr lang="en-GB" sz="1600" b="0" i="0" dirty="0">
                <a:solidFill>
                  <a:srgbClr val="333333"/>
                </a:solidFill>
                <a:effectLst/>
                <a:latin typeface="Roboto Light "/>
              </a:rPr>
              <a:t>to this question.</a:t>
            </a:r>
          </a:p>
          <a:p>
            <a:pPr algn="l"/>
            <a:endParaRPr lang="en-GB" sz="1600" b="0" i="0" dirty="0">
              <a:solidFill>
                <a:srgbClr val="333333"/>
              </a:solidFill>
              <a:effectLst/>
              <a:latin typeface="Roboto Light "/>
            </a:endParaRPr>
          </a:p>
          <a:p>
            <a:pPr algn="l"/>
            <a:r>
              <a:rPr lang="en-GB" sz="1600" b="0" i="0" dirty="0">
                <a:solidFill>
                  <a:srgbClr val="333333"/>
                </a:solidFill>
                <a:effectLst/>
                <a:latin typeface="Roboto Light "/>
              </a:rPr>
              <a:t>If you haven’t attended any such activity, please leave this sections blank.</a:t>
            </a:r>
          </a:p>
        </p:txBody>
      </p:sp>
      <p:sp>
        <p:nvSpPr>
          <p:cNvPr id="4" name="Footer Placeholder 4">
            <a:extLst>
              <a:ext uri="{FF2B5EF4-FFF2-40B4-BE49-F238E27FC236}">
                <a16:creationId xmlns:a16="http://schemas.microsoft.com/office/drawing/2014/main" id="{0684C240-087A-4021-B16A-C4A5599FC51E}"/>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2" name="Slide Number Placeholder 1">
            <a:extLst>
              <a:ext uri="{FF2B5EF4-FFF2-40B4-BE49-F238E27FC236}">
                <a16:creationId xmlns:a16="http://schemas.microsoft.com/office/drawing/2014/main" id="{7AD8B73A-2A93-16C4-CEE2-4D3EEC817633}"/>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a:p>
        </p:txBody>
      </p:sp>
    </p:spTree>
    <p:custDataLst>
      <p:tags r:id="rId1"/>
    </p:custDataLst>
    <p:extLst>
      <p:ext uri="{BB962C8B-B14F-4D97-AF65-F5344CB8AC3E}">
        <p14:creationId xmlns:p14="http://schemas.microsoft.com/office/powerpoint/2010/main" val="2450730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2BB3C6-1D7D-4749-9CA2-42F998D85541}"/>
              </a:ext>
            </a:extLst>
          </p:cNvPr>
          <p:cNvSpPr>
            <a:spLocks noGrp="1"/>
          </p:cNvSpPr>
          <p:nvPr>
            <p:ph type="sldNum" sz="quarter" idx="4"/>
          </p:nvPr>
        </p:nvSpPr>
        <p:spPr/>
        <p:txBody>
          <a:bodyPr/>
          <a:lstStyle/>
          <a:p>
            <a:r>
              <a:rPr lang="en-US"/>
              <a:t>|   </a:t>
            </a:r>
            <a:fld id="{D7A593A7-184A-6D43-8A36-702213271FF9}" type="slidenum">
              <a:rPr lang="en-US" smtClean="0"/>
              <a:pPr/>
              <a:t>56</a:t>
            </a:fld>
            <a:endParaRPr lang="en-US"/>
          </a:p>
        </p:txBody>
      </p:sp>
      <p:sp>
        <p:nvSpPr>
          <p:cNvPr id="4" name="Footer Placeholder 3">
            <a:extLst>
              <a:ext uri="{FF2B5EF4-FFF2-40B4-BE49-F238E27FC236}">
                <a16:creationId xmlns:a16="http://schemas.microsoft.com/office/drawing/2014/main" id="{374A6A9A-89D0-4B88-8EA6-14170BCAFC90}"/>
              </a:ext>
            </a:extLst>
          </p:cNvPr>
          <p:cNvSpPr>
            <a:spLocks noGrp="1"/>
          </p:cNvSpPr>
          <p:nvPr>
            <p:ph type="ftr" sz="quarter" idx="3"/>
          </p:nvPr>
        </p:nvSpPr>
        <p:spPr/>
        <p:txBody>
          <a:bodyPr/>
          <a:lstStyle/>
          <a:p>
            <a:r>
              <a:rPr lang="de-DE"/>
              <a:t>E: careers.team@moulton.ac.uk    T: 01604 491131 Ext: 2017</a:t>
            </a:r>
            <a:endParaRPr lang="en-US" b="1"/>
          </a:p>
        </p:txBody>
      </p:sp>
      <p:sp>
        <p:nvSpPr>
          <p:cNvPr id="6" name="TextBox 5">
            <a:extLst>
              <a:ext uri="{FF2B5EF4-FFF2-40B4-BE49-F238E27FC236}">
                <a16:creationId xmlns:a16="http://schemas.microsoft.com/office/drawing/2014/main" id="{8DF56F1C-CD3A-4A3F-8CA0-A4FED2EA157D}"/>
              </a:ext>
            </a:extLst>
          </p:cNvPr>
          <p:cNvSpPr txBox="1"/>
          <p:nvPr/>
        </p:nvSpPr>
        <p:spPr>
          <a:xfrm>
            <a:off x="428143" y="1171366"/>
            <a:ext cx="3760076" cy="2800767"/>
          </a:xfrm>
          <a:prstGeom prst="rect">
            <a:avLst/>
          </a:prstGeom>
          <a:noFill/>
        </p:spPr>
        <p:txBody>
          <a:bodyPr wrap="square">
            <a:spAutoFit/>
          </a:bodyPr>
          <a:lstStyle/>
          <a:p>
            <a:r>
              <a:rPr lang="en-GB" sz="1600" b="0" i="0" dirty="0">
                <a:solidFill>
                  <a:srgbClr val="333333"/>
                </a:solidFill>
                <a:effectLst/>
                <a:latin typeface="Roboto Light "/>
              </a:rPr>
              <a:t>If this section is relevant to you, you need to include:</a:t>
            </a:r>
          </a:p>
          <a:p>
            <a:pPr marL="360363" indent="-179388">
              <a:buFont typeface="Arial" panose="020B0604020202020204" pitchFamily="34" charset="0"/>
              <a:buChar char="•"/>
            </a:pPr>
            <a:r>
              <a:rPr lang="en-GB" sz="1600" b="0" i="0" dirty="0">
                <a:solidFill>
                  <a:srgbClr val="000000"/>
                </a:solidFill>
                <a:latin typeface="Roboto Light "/>
              </a:rPr>
              <a:t>t</a:t>
            </a:r>
            <a:r>
              <a:rPr lang="en-GB" sz="1600" dirty="0">
                <a:solidFill>
                  <a:srgbClr val="000000"/>
                </a:solidFill>
                <a:effectLst/>
                <a:latin typeface="Roboto Light "/>
                <a:ea typeface="Times New Roman" panose="02020603050405020304" pitchFamily="18" charset="0"/>
              </a:rPr>
              <a:t>ype of activity</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a:t>
            </a:r>
            <a:r>
              <a:rPr lang="en-GB" sz="1600" dirty="0">
                <a:solidFill>
                  <a:srgbClr val="000000"/>
                </a:solidFill>
                <a:latin typeface="Roboto Light "/>
                <a:ea typeface="Times New Roman" panose="02020603050405020304" pitchFamily="18" charset="0"/>
              </a:rPr>
              <a:t>e of the a</a:t>
            </a:r>
            <a:r>
              <a:rPr lang="en-GB" sz="1600" dirty="0">
                <a:solidFill>
                  <a:srgbClr val="000000"/>
                </a:solidFill>
                <a:effectLst/>
                <a:latin typeface="Roboto Light "/>
                <a:ea typeface="Times New Roman" panose="02020603050405020304" pitchFamily="18" charset="0"/>
              </a:rPr>
              <a:t>ctivity provider (from a drop down list)</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name of the activity/programme (a free text box) </a:t>
            </a:r>
          </a:p>
          <a:p>
            <a:pPr marL="360363" indent="-179388">
              <a:buFont typeface="Arial" panose="020B0604020202020204" pitchFamily="34" charset="0"/>
              <a:buChar char="•"/>
            </a:pPr>
            <a:r>
              <a:rPr lang="en-GB" sz="1600" dirty="0">
                <a:solidFill>
                  <a:srgbClr val="000000"/>
                </a:solidFill>
                <a:effectLst/>
                <a:latin typeface="Roboto Light "/>
                <a:ea typeface="Times New Roman" panose="02020603050405020304" pitchFamily="18" charset="0"/>
              </a:rPr>
              <a:t>dates of the activity. </a:t>
            </a:r>
          </a:p>
          <a:p>
            <a:endParaRPr lang="en-GB" sz="1600" b="0" i="0" dirty="0">
              <a:solidFill>
                <a:srgbClr val="333333"/>
              </a:solidFill>
              <a:effectLst/>
              <a:latin typeface="Roboto Light "/>
            </a:endParaRPr>
          </a:p>
          <a:p>
            <a:pPr algn="l"/>
            <a:r>
              <a:rPr lang="en-GB" sz="1600" dirty="0">
                <a:solidFill>
                  <a:srgbClr val="000000"/>
                </a:solidFill>
                <a:effectLst/>
                <a:latin typeface="Roboto Light "/>
                <a:ea typeface="Times New Roman" panose="02020603050405020304" pitchFamily="18" charset="0"/>
              </a:rPr>
              <a:t>If the type of activity you attended is not listed, please select ‘Other’. </a:t>
            </a:r>
          </a:p>
        </p:txBody>
      </p:sp>
      <p:pic>
        <p:nvPicPr>
          <p:cNvPr id="10" name="Picture 9">
            <a:extLst>
              <a:ext uri="{FF2B5EF4-FFF2-40B4-BE49-F238E27FC236}">
                <a16:creationId xmlns:a16="http://schemas.microsoft.com/office/drawing/2014/main" id="{C89221D9-5ECA-45C0-BADC-3A53729C9023}"/>
              </a:ext>
            </a:extLst>
          </p:cNvPr>
          <p:cNvPicPr>
            <a:picLocks noChangeAspect="1"/>
          </p:cNvPicPr>
          <p:nvPr/>
        </p:nvPicPr>
        <p:blipFill rotWithShape="1">
          <a:blip r:embed="rId3"/>
          <a:srcRect l="4364" t="2884" r="4119" b="2769"/>
          <a:stretch/>
        </p:blipFill>
        <p:spPr>
          <a:xfrm>
            <a:off x="4437994" y="268013"/>
            <a:ext cx="4091152" cy="4406463"/>
          </a:xfrm>
          <a:prstGeom prst="roundRect">
            <a:avLst>
              <a:gd name="adj" fmla="val 155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8496803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8C4B38-A0A7-4964-BBAB-1D4B073DE898}"/>
              </a:ext>
            </a:extLst>
          </p:cNvPr>
          <p:cNvSpPr>
            <a:spLocks noGrp="1"/>
          </p:cNvSpPr>
          <p:nvPr>
            <p:ph type="sldNum" sz="quarter" idx="4"/>
          </p:nvPr>
        </p:nvSpPr>
        <p:spPr/>
        <p:txBody>
          <a:bodyPr/>
          <a:lstStyle/>
          <a:p>
            <a:r>
              <a:rPr lang="en-US"/>
              <a:t>|   </a:t>
            </a:r>
            <a:fld id="{D7A593A7-184A-6D43-8A36-702213271FF9}" type="slidenum">
              <a:rPr lang="en-US" smtClean="0"/>
              <a:pPr/>
              <a:t>57</a:t>
            </a:fld>
            <a:endParaRPr lang="en-US"/>
          </a:p>
        </p:txBody>
      </p:sp>
      <p:sp>
        <p:nvSpPr>
          <p:cNvPr id="4" name="Footer Placeholder 3">
            <a:extLst>
              <a:ext uri="{FF2B5EF4-FFF2-40B4-BE49-F238E27FC236}">
                <a16:creationId xmlns:a16="http://schemas.microsoft.com/office/drawing/2014/main" id="{81C25362-DCD7-4463-951E-5BFFC0A95B2A}"/>
              </a:ext>
            </a:extLst>
          </p:cNvPr>
          <p:cNvSpPr>
            <a:spLocks noGrp="1"/>
          </p:cNvSpPr>
          <p:nvPr>
            <p:ph type="ftr" sz="quarter" idx="3"/>
          </p:nvPr>
        </p:nvSpPr>
        <p:spPr/>
        <p:txBody>
          <a:bodyPr/>
          <a:lstStyle/>
          <a:p>
            <a:r>
              <a:rPr lang="de-DE"/>
              <a:t>E: careers.team@moulton.ac.uk    T: 01604 491131 Ext: 2017</a:t>
            </a:r>
            <a:endParaRPr lang="en-US" b="1"/>
          </a:p>
        </p:txBody>
      </p:sp>
      <p:sp>
        <p:nvSpPr>
          <p:cNvPr id="6" name="TextBox 5">
            <a:extLst>
              <a:ext uri="{FF2B5EF4-FFF2-40B4-BE49-F238E27FC236}">
                <a16:creationId xmlns:a16="http://schemas.microsoft.com/office/drawing/2014/main" id="{70766289-B2C3-4461-BE14-B89CC86CFC8C}"/>
              </a:ext>
            </a:extLst>
          </p:cNvPr>
          <p:cNvSpPr txBox="1"/>
          <p:nvPr/>
        </p:nvSpPr>
        <p:spPr>
          <a:xfrm>
            <a:off x="677917" y="903529"/>
            <a:ext cx="3105807" cy="3600986"/>
          </a:xfrm>
          <a:prstGeom prst="rect">
            <a:avLst/>
          </a:prstGeom>
          <a:noFill/>
        </p:spPr>
        <p:txBody>
          <a:bodyPr wrap="square">
            <a:spAutoFit/>
          </a:bodyPr>
          <a:lstStyle/>
          <a:p>
            <a:pPr algn="l"/>
            <a:r>
              <a:rPr lang="en-GB" sz="1600" dirty="0">
                <a:solidFill>
                  <a:srgbClr val="000000"/>
                </a:solidFill>
                <a:latin typeface="Roboto Light "/>
                <a:ea typeface="Times New Roman" panose="02020603050405020304" pitchFamily="18" charset="0"/>
              </a:rPr>
              <a:t>The activity provider </a:t>
            </a:r>
            <a:r>
              <a:rPr lang="en-GB" sz="1600" dirty="0">
                <a:solidFill>
                  <a:srgbClr val="000000"/>
                </a:solidFill>
                <a:effectLst/>
                <a:latin typeface="Roboto Light "/>
                <a:ea typeface="Times New Roman" panose="02020603050405020304" pitchFamily="18" charset="0"/>
              </a:rPr>
              <a:t>is the organiser of the activity. It may be a university or college, or a national, regional, or local organisation. </a:t>
            </a:r>
          </a:p>
          <a:p>
            <a:pPr algn="l"/>
            <a:endParaRPr lang="en-GB" sz="1600" dirty="0">
              <a:solidFill>
                <a:srgbClr val="000000"/>
              </a:solidFill>
              <a:latin typeface="Roboto Light "/>
              <a:ea typeface="Times New Roman" panose="02020603050405020304" pitchFamily="18" charset="0"/>
            </a:endParaRPr>
          </a:p>
          <a:p>
            <a:pPr algn="l"/>
            <a:r>
              <a:rPr lang="en-GB" sz="1600" dirty="0">
                <a:solidFill>
                  <a:srgbClr val="000000"/>
                </a:solidFill>
                <a:effectLst/>
                <a:latin typeface="Roboto Light "/>
                <a:ea typeface="Times New Roman" panose="02020603050405020304" pitchFamily="18" charset="0"/>
              </a:rPr>
              <a:t>If the activity provider isn’t listed, please select “Other”. If you’re unsure of the answer, contact whoever organised the activity to find out, and, if you’re still unsure, select ‘Don't know</a:t>
            </a:r>
            <a:r>
              <a:rPr lang="en-GB" sz="1600" dirty="0">
                <a:solidFill>
                  <a:srgbClr val="000000"/>
                </a:solidFill>
                <a:latin typeface="Roboto Light "/>
                <a:ea typeface="Times New Roman" panose="02020603050405020304" pitchFamily="18" charset="0"/>
              </a:rPr>
              <a:t>’.</a:t>
            </a:r>
            <a:r>
              <a:rPr lang="en-GB" sz="1600" dirty="0">
                <a:solidFill>
                  <a:srgbClr val="000000"/>
                </a:solidFill>
                <a:effectLst/>
                <a:latin typeface="Roboto Light "/>
                <a:ea typeface="Times New Roman" panose="02020603050405020304" pitchFamily="18" charset="0"/>
              </a:rPr>
              <a:t> </a:t>
            </a:r>
            <a:br>
              <a:rPr lang="en-GB" sz="1800" dirty="0">
                <a:solidFill>
                  <a:srgbClr val="000000"/>
                </a:solidFill>
                <a:effectLst/>
                <a:latin typeface="+mj-lt"/>
                <a:ea typeface="Times New Roman" panose="02020603050405020304" pitchFamily="18" charset="0"/>
              </a:rPr>
            </a:br>
            <a:br>
              <a:rPr lang="en-GB" sz="1800" dirty="0">
                <a:solidFill>
                  <a:srgbClr val="000000"/>
                </a:solidFill>
                <a:effectLst/>
                <a:latin typeface="Calibri" panose="020F0502020204030204" pitchFamily="34" charset="0"/>
                <a:ea typeface="Times New Roman" panose="02020603050405020304" pitchFamily="18" charset="0"/>
              </a:rPr>
            </a:br>
            <a:endParaRPr lang="en-GB" b="0" i="0" dirty="0">
              <a:solidFill>
                <a:srgbClr val="333333"/>
              </a:solidFill>
              <a:effectLst/>
              <a:latin typeface="+mj-lt"/>
            </a:endParaRPr>
          </a:p>
        </p:txBody>
      </p:sp>
      <p:pic>
        <p:nvPicPr>
          <p:cNvPr id="8" name="Picture 7">
            <a:extLst>
              <a:ext uri="{FF2B5EF4-FFF2-40B4-BE49-F238E27FC236}">
                <a16:creationId xmlns:a16="http://schemas.microsoft.com/office/drawing/2014/main" id="{4C7A9309-732A-40FC-BCEA-1B3A4FAB63B4}"/>
              </a:ext>
            </a:extLst>
          </p:cNvPr>
          <p:cNvPicPr>
            <a:picLocks noChangeAspect="1"/>
          </p:cNvPicPr>
          <p:nvPr/>
        </p:nvPicPr>
        <p:blipFill rotWithShape="1">
          <a:blip r:embed="rId3"/>
          <a:srcRect l="4439" t="5342" r="3111" b="2924"/>
          <a:stretch/>
        </p:blipFill>
        <p:spPr>
          <a:xfrm>
            <a:off x="4123085" y="411326"/>
            <a:ext cx="4035973" cy="4247824"/>
          </a:xfrm>
          <a:prstGeom prst="roundRect">
            <a:avLst>
              <a:gd name="adj" fmla="val 3699"/>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1474231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1E0EA8-47F0-47CF-9B39-AAA2E5C679CB}"/>
              </a:ext>
            </a:extLst>
          </p:cNvPr>
          <p:cNvSpPr>
            <a:spLocks noGrp="1"/>
          </p:cNvSpPr>
          <p:nvPr>
            <p:ph type="sldNum" sz="quarter" idx="4"/>
          </p:nvPr>
        </p:nvSpPr>
        <p:spPr/>
        <p:txBody>
          <a:bodyPr/>
          <a:lstStyle/>
          <a:p>
            <a:r>
              <a:rPr lang="en-US"/>
              <a:t>|   </a:t>
            </a:r>
            <a:fld id="{D7A593A7-184A-6D43-8A36-702213271FF9}" type="slidenum">
              <a:rPr lang="en-US" smtClean="0"/>
              <a:pPr/>
              <a:t>58</a:t>
            </a:fld>
            <a:endParaRPr lang="en-US"/>
          </a:p>
        </p:txBody>
      </p:sp>
      <p:sp>
        <p:nvSpPr>
          <p:cNvPr id="4" name="Footer Placeholder 3">
            <a:extLst>
              <a:ext uri="{FF2B5EF4-FFF2-40B4-BE49-F238E27FC236}">
                <a16:creationId xmlns:a16="http://schemas.microsoft.com/office/drawing/2014/main" id="{11093EC6-8B5D-4A8D-AA29-20013C4679DF}"/>
              </a:ext>
            </a:extLst>
          </p:cNvPr>
          <p:cNvSpPr>
            <a:spLocks noGrp="1"/>
          </p:cNvSpPr>
          <p:nvPr>
            <p:ph type="ftr" sz="quarter" idx="3"/>
          </p:nvPr>
        </p:nvSpPr>
        <p:spPr/>
        <p:txBody>
          <a:bodyPr/>
          <a:lstStyle/>
          <a:p>
            <a:r>
              <a:rPr lang="de-DE"/>
              <a:t>E: careers.team@moulton.ac.uk    T: 01604 491131 Ext: 2017</a:t>
            </a:r>
            <a:endParaRPr lang="en-US" b="1"/>
          </a:p>
        </p:txBody>
      </p:sp>
      <p:pic>
        <p:nvPicPr>
          <p:cNvPr id="6" name="Picture 5">
            <a:extLst>
              <a:ext uri="{FF2B5EF4-FFF2-40B4-BE49-F238E27FC236}">
                <a16:creationId xmlns:a16="http://schemas.microsoft.com/office/drawing/2014/main" id="{D05601BE-8513-4E7C-95DD-B88B8671401E}"/>
              </a:ext>
            </a:extLst>
          </p:cNvPr>
          <p:cNvPicPr>
            <a:picLocks noChangeAspect="1"/>
          </p:cNvPicPr>
          <p:nvPr/>
        </p:nvPicPr>
        <p:blipFill rotWithShape="1">
          <a:blip r:embed="rId3"/>
          <a:srcRect l="2067" t="2464" r="2659" b="2153"/>
          <a:stretch/>
        </p:blipFill>
        <p:spPr>
          <a:xfrm>
            <a:off x="4215952" y="339724"/>
            <a:ext cx="3996558" cy="4300103"/>
          </a:xfrm>
          <a:prstGeom prst="roundRect">
            <a:avLst>
              <a:gd name="adj" fmla="val 3699"/>
            </a:avLst>
          </a:prstGeom>
          <a:ln w="6350">
            <a:solidFill>
              <a:schemeClr val="tx2">
                <a:lumMod val="40000"/>
                <a:lumOff val="60000"/>
              </a:schemeClr>
            </a:solidFill>
          </a:ln>
          <a:effectLst/>
        </p:spPr>
      </p:pic>
      <p:sp>
        <p:nvSpPr>
          <p:cNvPr id="8" name="TextBox 7">
            <a:extLst>
              <a:ext uri="{FF2B5EF4-FFF2-40B4-BE49-F238E27FC236}">
                <a16:creationId xmlns:a16="http://schemas.microsoft.com/office/drawing/2014/main" id="{3D04989F-2892-4DEE-A32C-652D26E146D4}"/>
              </a:ext>
            </a:extLst>
          </p:cNvPr>
          <p:cNvSpPr txBox="1"/>
          <p:nvPr/>
        </p:nvSpPr>
        <p:spPr>
          <a:xfrm>
            <a:off x="673659" y="950893"/>
            <a:ext cx="3177500" cy="3077766"/>
          </a:xfrm>
          <a:prstGeom prst="rect">
            <a:avLst/>
          </a:prstGeom>
          <a:noFill/>
        </p:spPr>
        <p:txBody>
          <a:bodyPr wrap="square">
            <a:spAutoFit/>
          </a:bodyPr>
          <a:lstStyle/>
          <a:p>
            <a:r>
              <a:rPr lang="en-GB" sz="1600" dirty="0">
                <a:solidFill>
                  <a:srgbClr val="000000"/>
                </a:solidFill>
                <a:effectLst/>
                <a:latin typeface="Roboto Light "/>
                <a:ea typeface="Times New Roman" panose="02020603050405020304" pitchFamily="18" charset="0"/>
              </a:rPr>
              <a:t>Add the official title of the activity. If you’re unsure of the answer, contact whoever organised the activity to find out. </a:t>
            </a:r>
          </a:p>
          <a:p>
            <a:endParaRPr lang="en-GB" sz="1600" dirty="0">
              <a:solidFill>
                <a:srgbClr val="000000"/>
              </a:solidFill>
              <a:latin typeface="Roboto Light "/>
            </a:endParaRPr>
          </a:p>
          <a:p>
            <a:r>
              <a:rPr lang="en-GB" sz="1600" dirty="0">
                <a:solidFill>
                  <a:srgbClr val="000000"/>
                </a:solidFill>
                <a:effectLst/>
                <a:latin typeface="Roboto Light "/>
                <a:ea typeface="Times New Roman" panose="02020603050405020304" pitchFamily="18" charset="0"/>
              </a:rPr>
              <a:t>Remember you can use your personal statement to include more details about the activities you took part in, the skills you learned, and how this prepared you for higher education. </a:t>
            </a:r>
            <a:br>
              <a:rPr lang="en-GB" sz="1800" dirty="0">
                <a:solidFill>
                  <a:srgbClr val="000000"/>
                </a:solidFill>
                <a:effectLst/>
                <a:latin typeface="+mj-lt"/>
                <a:ea typeface="Times New Roman" panose="02020603050405020304" pitchFamily="18" charset="0"/>
              </a:rPr>
            </a:br>
            <a:endParaRPr lang="en-GB" dirty="0">
              <a:latin typeface="+mj-lt"/>
            </a:endParaRPr>
          </a:p>
        </p:txBody>
      </p:sp>
    </p:spTree>
    <p:custDataLst>
      <p:tags r:id="rId1"/>
    </p:custDataLst>
    <p:extLst>
      <p:ext uri="{BB962C8B-B14F-4D97-AF65-F5344CB8AC3E}">
        <p14:creationId xmlns:p14="http://schemas.microsoft.com/office/powerpoint/2010/main" val="924180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9FAD-CAFA-405D-B4F6-E989BACAD14C}"/>
              </a:ext>
            </a:extLst>
          </p:cNvPr>
          <p:cNvSpPr>
            <a:spLocks noGrp="1"/>
          </p:cNvSpPr>
          <p:nvPr>
            <p:ph type="title"/>
          </p:nvPr>
        </p:nvSpPr>
        <p:spPr/>
        <p:txBody>
          <a:bodyPr/>
          <a:lstStyle/>
          <a:p>
            <a:r>
              <a:rPr lang="en-GB" dirty="0">
                <a:latin typeface="Roboto "/>
              </a:rPr>
              <a:t>Personal statement. </a:t>
            </a:r>
          </a:p>
        </p:txBody>
      </p:sp>
      <p:sp>
        <p:nvSpPr>
          <p:cNvPr id="3" name="Footer Placeholder 4">
            <a:extLst>
              <a:ext uri="{FF2B5EF4-FFF2-40B4-BE49-F238E27FC236}">
                <a16:creationId xmlns:a16="http://schemas.microsoft.com/office/drawing/2014/main" id="{3F755468-C59D-64EB-39CF-70F894C180C6}"/>
              </a:ext>
            </a:extLst>
          </p:cNvPr>
          <p:cNvSpPr txBox="1">
            <a:spLocks/>
          </p:cNvSpPr>
          <p:nvPr/>
        </p:nvSpPr>
        <p:spPr>
          <a:xfrm>
            <a:off x="287338" y="4852533"/>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1158192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de-DE"/>
              <a:t>E: careers.team@moulton.ac.uk    T: 01604 491131 Ext: 2017</a:t>
            </a:r>
            <a:endParaRPr lang="en-US" b="1"/>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466645"/>
            <a:ext cx="2696142" cy="2062103"/>
          </a:xfrm>
          <a:prstGeom prst="rect">
            <a:avLst/>
          </a:prstGeom>
          <a:noFill/>
          <a:ln cap="flat">
            <a:noFill/>
          </a:ln>
        </p:spPr>
        <p:txBody>
          <a:bodyPr vert="horz" wrap="square" lIns="91440" tIns="45720" rIns="91440" bIns="45720" anchor="t" anchorCtr="0" compatLnSpc="1">
            <a:spAutoFit/>
          </a:bodyPr>
          <a:lstStyle/>
          <a:p>
            <a:r>
              <a:rPr lang="en-GB" sz="1600" dirty="0">
                <a:latin typeface="Roboto Light "/>
                <a:ea typeface="+mn-lt"/>
                <a:cs typeface="+mn-lt"/>
              </a:rPr>
              <a:t>Once you’ve registered, you’re ready to get started. </a:t>
            </a:r>
          </a:p>
          <a:p>
            <a:endParaRPr lang="en-GB" sz="1600" dirty="0">
              <a:latin typeface="Roboto Light "/>
              <a:ea typeface="+mn-lt"/>
              <a:cs typeface="+mn-lt"/>
            </a:endParaRPr>
          </a:p>
          <a:p>
            <a:r>
              <a:rPr lang="en-GB" sz="1600" dirty="0">
                <a:latin typeface="Roboto Light "/>
                <a:ea typeface="+mn-lt"/>
                <a:cs typeface="+mn-lt"/>
              </a:rPr>
              <a:t>We’ll ask you a few questions like where you live so we can tailor the information you see.  </a:t>
            </a:r>
          </a:p>
          <a:p>
            <a:endParaRPr lang="en-GB" sz="1600" dirty="0">
              <a:latin typeface="Roboto Light "/>
              <a:ea typeface="+mn-lt"/>
              <a:cs typeface="+mn-lt"/>
            </a:endParaRPr>
          </a:p>
        </p:txBody>
      </p:sp>
      <p:pic>
        <p:nvPicPr>
          <p:cNvPr id="4" name="Picture 3">
            <a:extLst>
              <a:ext uri="{FF2B5EF4-FFF2-40B4-BE49-F238E27FC236}">
                <a16:creationId xmlns:a16="http://schemas.microsoft.com/office/drawing/2014/main" id="{80ED44EA-B4A7-B737-CC5A-891303BBF4D4}"/>
              </a:ext>
            </a:extLst>
          </p:cNvPr>
          <p:cNvPicPr>
            <a:picLocks noChangeAspect="1"/>
          </p:cNvPicPr>
          <p:nvPr/>
        </p:nvPicPr>
        <p:blipFill rotWithShape="1">
          <a:blip r:embed="rId3"/>
          <a:srcRect l="22430" t="3774" r="21827" b="7684"/>
          <a:stretch/>
        </p:blipFill>
        <p:spPr>
          <a:xfrm>
            <a:off x="3200400" y="974174"/>
            <a:ext cx="2743200" cy="2223083"/>
          </a:xfrm>
          <a:prstGeom prst="roundRect">
            <a:avLst/>
          </a:prstGeom>
        </p:spPr>
      </p:pic>
      <p:pic>
        <p:nvPicPr>
          <p:cNvPr id="7" name="Picture 6">
            <a:extLst>
              <a:ext uri="{FF2B5EF4-FFF2-40B4-BE49-F238E27FC236}">
                <a16:creationId xmlns:a16="http://schemas.microsoft.com/office/drawing/2014/main" id="{9F4DB63F-37E8-72FF-C286-6CEA22B2FF7F}"/>
              </a:ext>
            </a:extLst>
          </p:cNvPr>
          <p:cNvPicPr>
            <a:picLocks noChangeAspect="1"/>
          </p:cNvPicPr>
          <p:nvPr/>
        </p:nvPicPr>
        <p:blipFill rotWithShape="1">
          <a:blip r:embed="rId4"/>
          <a:srcRect l="19982" t="8875" r="21785" b="8028"/>
          <a:stretch/>
        </p:blipFill>
        <p:spPr>
          <a:xfrm>
            <a:off x="5391734" y="2178229"/>
            <a:ext cx="3059935" cy="2305740"/>
          </a:xfrm>
          <a:prstGeom prst="roundRect">
            <a:avLst/>
          </a:prstGeom>
        </p:spPr>
      </p:pic>
    </p:spTree>
    <p:custDataLst>
      <p:tags r:id="rId1"/>
    </p:custDataLst>
    <p:extLst>
      <p:ext uri="{BB962C8B-B14F-4D97-AF65-F5344CB8AC3E}">
        <p14:creationId xmlns:p14="http://schemas.microsoft.com/office/powerpoint/2010/main" val="3501135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8" name="TextBox 7">
            <a:extLst>
              <a:ext uri="{FF2B5EF4-FFF2-40B4-BE49-F238E27FC236}">
                <a16:creationId xmlns:a16="http://schemas.microsoft.com/office/drawing/2014/main" id="{8DA55FC3-6524-435A-AB5F-0774A57AD569}"/>
              </a:ext>
            </a:extLst>
          </p:cNvPr>
          <p:cNvSpPr txBox="1"/>
          <p:nvPr/>
        </p:nvSpPr>
        <p:spPr>
          <a:xfrm>
            <a:off x="287338" y="309593"/>
            <a:ext cx="3220490" cy="4278094"/>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fontAlgn="base"/>
            <a:r>
              <a:rPr lang="en-GB" sz="1600" kern="0" dirty="0">
                <a:solidFill>
                  <a:srgbClr val="000000"/>
                </a:solidFill>
                <a:latin typeface="Roboto Light "/>
              </a:rPr>
              <a:t>If you try to navigate away without saving your work. We'll remind you with a pop-up warning</a:t>
            </a:r>
            <a:r>
              <a:rPr lang="en-GB" sz="1600" b="0" i="0" dirty="0">
                <a:solidFill>
                  <a:srgbClr val="313537"/>
                </a:solidFill>
                <a:effectLst/>
                <a:latin typeface="Roboto Light "/>
              </a:rPr>
              <a:t>.</a:t>
            </a:r>
            <a:endParaRPr lang="en-GB" sz="1600" b="0" i="0" kern="0" dirty="0">
              <a:solidFill>
                <a:srgbClr val="000000"/>
              </a:solidFill>
              <a:effectLst/>
              <a:latin typeface="Roboto Light "/>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For advice on how to write your </a:t>
            </a:r>
            <a:r>
              <a:rPr lang="en-GB" sz="1600" dirty="0">
                <a:solidFill>
                  <a:srgbClr val="000000"/>
                </a:solidFill>
                <a:latin typeface="Roboto Light "/>
                <a:hlinkClick r:id="rId3"/>
              </a:rPr>
              <a:t>personal statement </a:t>
            </a:r>
            <a:r>
              <a:rPr lang="en-GB" sz="1600" dirty="0">
                <a:solidFill>
                  <a:srgbClr val="000000"/>
                </a:solidFill>
                <a:latin typeface="Roboto Light "/>
              </a:rPr>
              <a:t>head to ucas.com or use the personal statement builder in the UCAS Hub.</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also contact the Careers Team to support you with writing a personal statement  </a:t>
            </a:r>
          </a:p>
        </p:txBody>
      </p:sp>
      <p:grpSp>
        <p:nvGrpSpPr>
          <p:cNvPr id="7" name="Group 6">
            <a:extLst>
              <a:ext uri="{FF2B5EF4-FFF2-40B4-BE49-F238E27FC236}">
                <a16:creationId xmlns:a16="http://schemas.microsoft.com/office/drawing/2014/main" id="{5F595D4F-244A-4C70-B6F4-99B9CBA7A455}"/>
              </a:ext>
            </a:extLst>
          </p:cNvPr>
          <p:cNvGrpSpPr/>
          <p:nvPr/>
        </p:nvGrpSpPr>
        <p:grpSpPr>
          <a:xfrm>
            <a:off x="3507828" y="555813"/>
            <a:ext cx="5412828" cy="4160122"/>
            <a:chOff x="2399551" y="155759"/>
            <a:chExt cx="6418629" cy="4560176"/>
          </a:xfrm>
        </p:grpSpPr>
        <p:pic>
          <p:nvPicPr>
            <p:cNvPr id="3" name="Picture 2">
              <a:extLst>
                <a:ext uri="{FF2B5EF4-FFF2-40B4-BE49-F238E27FC236}">
                  <a16:creationId xmlns:a16="http://schemas.microsoft.com/office/drawing/2014/main" id="{3EB3A9C4-94A7-4E3E-892A-31CC9EB15CA9}"/>
                </a:ext>
              </a:extLst>
            </p:cNvPr>
            <p:cNvPicPr>
              <a:picLocks noChangeAspect="1"/>
            </p:cNvPicPr>
            <p:nvPr/>
          </p:nvPicPr>
          <p:blipFill>
            <a:blip r:embed="rId4"/>
            <a:stretch>
              <a:fillRect/>
            </a:stretch>
          </p:blipFill>
          <p:spPr>
            <a:xfrm>
              <a:off x="2399551" y="155759"/>
              <a:ext cx="5669168" cy="4560176"/>
            </a:xfrm>
            <a:prstGeom prst="roundRect">
              <a:avLst>
                <a:gd name="adj" fmla="val 1551"/>
              </a:avLst>
            </a:prstGeom>
            <a:ln w="6350">
              <a:solidFill>
                <a:schemeClr val="tx2">
                  <a:lumMod val="40000"/>
                  <a:lumOff val="60000"/>
                </a:schemeClr>
              </a:solidFill>
            </a:ln>
            <a:effectLst/>
          </p:spPr>
        </p:pic>
        <p:pic>
          <p:nvPicPr>
            <p:cNvPr id="1026" name="Picture 2">
              <a:extLst>
                <a:ext uri="{FF2B5EF4-FFF2-40B4-BE49-F238E27FC236}">
                  <a16:creationId xmlns:a16="http://schemas.microsoft.com/office/drawing/2014/main" id="{B8F60FFB-1054-4E20-9AC1-7ACAA0A8AC0E}"/>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466" t="6392" r="1970" b="8845"/>
            <a:stretch/>
          </p:blipFill>
          <p:spPr bwMode="auto">
            <a:xfrm>
              <a:off x="4472158" y="2997859"/>
              <a:ext cx="4346022" cy="782854"/>
            </a:xfrm>
            <a:prstGeom prst="roundRect">
              <a:avLst>
                <a:gd name="adj" fmla="val 1551"/>
              </a:avLst>
            </a:prstGeom>
            <a:ln w="6350">
              <a:solidFill>
                <a:schemeClr val="tx2">
                  <a:lumMod val="40000"/>
                  <a:lumOff val="60000"/>
                </a:schemeClr>
              </a:solidFill>
            </a:ln>
            <a:effectLst/>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39420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solidFill>
                  <a:schemeClr val="tx1"/>
                </a:solidFill>
              </a:rPr>
              <a:t>E: careers.team@moulton.ac.uk    T: 01604 491131 Ext: 2017</a:t>
            </a:r>
            <a:endParaRPr lang="en-US" b="1">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473230" y="807307"/>
            <a:ext cx="2976124"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dirty="0">
                <a:solidFill>
                  <a:srgbClr val="000000"/>
                </a:solidFill>
                <a:latin typeface="Roboto Light "/>
              </a:rPr>
              <a:t>You can only mark </a:t>
            </a:r>
            <a:r>
              <a:rPr lang="en-GB" sz="1400" b="1" dirty="0">
                <a:solidFill>
                  <a:srgbClr val="000000"/>
                </a:solidFill>
                <a:latin typeface="Roboto Light "/>
              </a:rPr>
              <a:t>this section as complete</a:t>
            </a:r>
            <a:r>
              <a:rPr lang="en-GB" sz="1400" dirty="0">
                <a:solidFill>
                  <a:srgbClr val="000000"/>
                </a:solidFill>
                <a:latin typeface="Roboto Light "/>
              </a:rPr>
              <a:t> on the </a:t>
            </a:r>
            <a:r>
              <a:rPr lang="en-GB" sz="1400" b="1" dirty="0">
                <a:solidFill>
                  <a:srgbClr val="000000"/>
                </a:solidFill>
                <a:latin typeface="Roboto Light "/>
              </a:rPr>
              <a:t>Preview </a:t>
            </a:r>
            <a:r>
              <a:rPr lang="en-GB" sz="1400" dirty="0">
                <a:solidFill>
                  <a:srgbClr val="000000"/>
                </a:solidFill>
                <a:latin typeface="Roboto Light "/>
              </a:rPr>
              <a:t>screen.</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dirty="0">
              <a:solidFill>
                <a:srgbClr val="000000"/>
              </a:solidFill>
              <a:latin typeface="Roboto Light "/>
            </a:endParaRPr>
          </a:p>
          <a:p>
            <a:pPr algn="l"/>
            <a:r>
              <a:rPr lang="en-GB" sz="1400" b="0" i="0" dirty="0">
                <a:solidFill>
                  <a:srgbClr val="333333"/>
                </a:solidFill>
                <a:effectLst/>
                <a:latin typeface="Roboto Light "/>
              </a:rPr>
              <a:t>Remember we'll carry out checks to verify your personal statement is your own work.</a:t>
            </a:r>
          </a:p>
          <a:p>
            <a:pPr algn="l"/>
            <a:endParaRPr lang="en-GB" sz="1400" b="0" i="0" dirty="0">
              <a:solidFill>
                <a:srgbClr val="333333"/>
              </a:solidFill>
              <a:effectLst/>
              <a:latin typeface="Roboto Light "/>
            </a:endParaRPr>
          </a:p>
          <a:p>
            <a:pPr algn="l"/>
            <a:r>
              <a:rPr lang="en-GB" sz="1400" b="0" i="0" dirty="0">
                <a:solidFill>
                  <a:srgbClr val="333333"/>
                </a:solidFill>
                <a:effectLst/>
                <a:latin typeface="Roboto Light "/>
              </a:rPr>
              <a:t>If it appears to have been copied from another source, we'll inform the universities and colleges to which you have applied. They will then take the action they consider appropriate.</a:t>
            </a:r>
          </a:p>
          <a:p>
            <a:pPr algn="l"/>
            <a:endParaRPr lang="en-GB" sz="1400" dirty="0">
              <a:solidFill>
                <a:srgbClr val="333333"/>
              </a:solidFill>
              <a:latin typeface="Roboto Light "/>
            </a:endParaRPr>
          </a:p>
          <a:p>
            <a:pPr algn="l"/>
            <a:r>
              <a:rPr lang="en-GB" sz="1400" b="0" i="0" dirty="0">
                <a:solidFill>
                  <a:srgbClr val="333333"/>
                </a:solidFill>
                <a:effectLst/>
                <a:latin typeface="Roboto Light "/>
              </a:rPr>
              <a:t>We'll also contact you by email to tell you this has happened.</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latin typeface="+mj-lt"/>
            </a:endParaRPr>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3"/>
          <a:srcRect l="4465" t="7055"/>
          <a:stretch/>
        </p:blipFill>
        <p:spPr>
          <a:xfrm>
            <a:off x="3703866" y="1168302"/>
            <a:ext cx="5097618" cy="2962263"/>
          </a:xfrm>
          <a:prstGeom prst="roundRect">
            <a:avLst>
              <a:gd name="adj" fmla="val 1551"/>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6939256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76DD80-F71E-4F47-BCFB-FECDF30C5723}"/>
              </a:ext>
            </a:extLst>
          </p:cNvPr>
          <p:cNvSpPr>
            <a:spLocks noGrp="1"/>
          </p:cNvSpPr>
          <p:nvPr>
            <p:ph type="title"/>
          </p:nvPr>
        </p:nvSpPr>
        <p:spPr/>
        <p:txBody>
          <a:bodyPr/>
          <a:lstStyle/>
          <a:p>
            <a:r>
              <a:rPr lang="en-GB" dirty="0">
                <a:latin typeface="Roboto "/>
              </a:rPr>
              <a:t>Adding a choice.</a:t>
            </a:r>
          </a:p>
        </p:txBody>
      </p:sp>
      <p:sp>
        <p:nvSpPr>
          <p:cNvPr id="3" name="Slide Number Placeholder 2">
            <a:extLst>
              <a:ext uri="{FF2B5EF4-FFF2-40B4-BE49-F238E27FC236}">
                <a16:creationId xmlns:a16="http://schemas.microsoft.com/office/drawing/2014/main" id="{90B60499-9D17-45F1-85AC-3F3C9DC666B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62</a:t>
            </a:fld>
            <a:endParaRPr lang="en-US"/>
          </a:p>
        </p:txBody>
      </p:sp>
      <p:sp>
        <p:nvSpPr>
          <p:cNvPr id="4" name="Footer Placeholder 3">
            <a:extLst>
              <a:ext uri="{FF2B5EF4-FFF2-40B4-BE49-F238E27FC236}">
                <a16:creationId xmlns:a16="http://schemas.microsoft.com/office/drawing/2014/main" id="{AFA24578-3908-43BA-B2C1-7EE92D83FBB6}"/>
              </a:ext>
            </a:extLst>
          </p:cNvPr>
          <p:cNvSpPr>
            <a:spLocks noGrp="1"/>
          </p:cNvSpPr>
          <p:nvPr>
            <p:ph type="ftr" sz="quarter" idx="4294967295"/>
          </p:nvPr>
        </p:nvSpPr>
        <p:spPr>
          <a:xfrm>
            <a:off x="208104" y="4862984"/>
            <a:ext cx="4483100" cy="225425"/>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495611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541381" y="953667"/>
            <a:ext cx="3013743" cy="3293209"/>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000000"/>
                </a:solidFill>
                <a:effectLst/>
                <a:latin typeface="Roboto Light "/>
              </a:rPr>
              <a:t>To add your choice</a:t>
            </a:r>
            <a:r>
              <a:rPr lang="en-GB" sz="1600" dirty="0">
                <a:solidFill>
                  <a:srgbClr val="000000"/>
                </a:solidFill>
                <a:latin typeface="Roboto Light "/>
              </a:rPr>
              <a:t> s</a:t>
            </a:r>
            <a:r>
              <a:rPr lang="en-GB" sz="1600" b="0" i="0" dirty="0">
                <a:solidFill>
                  <a:srgbClr val="000000"/>
                </a:solidFill>
                <a:effectLst/>
                <a:latin typeface="Roboto Light "/>
              </a:rPr>
              <a:t>tart </a:t>
            </a:r>
            <a:r>
              <a:rPr lang="en-GB" sz="1600" b="0" i="0" dirty="0">
                <a:solidFill>
                  <a:srgbClr val="313537"/>
                </a:solidFill>
                <a:effectLst/>
                <a:latin typeface="Roboto Light "/>
              </a:rPr>
              <a:t>typing the name of the university or college into the </a:t>
            </a:r>
            <a:r>
              <a:rPr lang="en-GB" sz="1600" dirty="0">
                <a:solidFill>
                  <a:srgbClr val="313537"/>
                </a:solidFill>
                <a:latin typeface="Roboto Light "/>
              </a:rPr>
              <a:t>institution </a:t>
            </a:r>
            <a:r>
              <a:rPr lang="en-GB" sz="1600" b="0" i="0" dirty="0">
                <a:solidFill>
                  <a:srgbClr val="313537"/>
                </a:solidFill>
                <a:effectLst/>
                <a:latin typeface="Roboto Light "/>
              </a:rPr>
              <a:t>field. </a:t>
            </a:r>
            <a:r>
              <a:rPr lang="en-GB" sz="1600" dirty="0">
                <a:solidFill>
                  <a:srgbClr val="313537"/>
                </a:solidFill>
                <a:latin typeface="Roboto Light "/>
              </a:rPr>
              <a:t>S</a:t>
            </a:r>
            <a:r>
              <a:rPr lang="en-GB" sz="1600" b="0" i="0" dirty="0">
                <a:solidFill>
                  <a:srgbClr val="313537"/>
                </a:solidFill>
                <a:effectLst/>
                <a:latin typeface="Roboto Light "/>
              </a:rPr>
              <a:t>elect from the options displayed.</a:t>
            </a:r>
            <a:r>
              <a:rPr lang="en-GB" sz="1600" dirty="0">
                <a:solidFill>
                  <a:srgbClr val="313537"/>
                </a:solidFill>
                <a:latin typeface="Roboto Light "/>
              </a:rPr>
              <a:t> </a:t>
            </a:r>
            <a:endParaRPr lang="en-GB" sz="1600" b="0" i="0" dirty="0">
              <a:solidFill>
                <a:srgbClr val="313537"/>
              </a:solidFill>
              <a:effectLst/>
              <a:latin typeface="Roboto Light "/>
            </a:endParaRPr>
          </a:p>
          <a:p>
            <a:endParaRPr lang="en-GB" sz="1600" dirty="0">
              <a:solidFill>
                <a:srgbClr val="313537"/>
              </a:solidFill>
              <a:latin typeface="Roboto Light "/>
            </a:endParaRPr>
          </a:p>
          <a:p>
            <a:r>
              <a:rPr lang="en-GB" sz="1600" b="0" i="0" dirty="0">
                <a:solidFill>
                  <a:srgbClr val="313537"/>
                </a:solidFill>
                <a:effectLst/>
                <a:latin typeface="Roboto Light "/>
              </a:rPr>
              <a:t>Do the same for the course you have </a:t>
            </a:r>
            <a:r>
              <a:rPr lang="en-GB" sz="1600" b="0" i="0" dirty="0">
                <a:solidFill>
                  <a:srgbClr val="000000"/>
                </a:solidFill>
                <a:effectLst/>
                <a:latin typeface="Roboto Light "/>
              </a:rPr>
              <a:t>selected. </a:t>
            </a:r>
          </a:p>
          <a:p>
            <a:endParaRPr lang="en-GB" sz="1600" dirty="0">
              <a:solidFill>
                <a:srgbClr val="000000"/>
              </a:solidFill>
              <a:latin typeface="Roboto Light "/>
            </a:endParaRPr>
          </a:p>
          <a:p>
            <a:r>
              <a:rPr lang="en-GB" sz="1600" dirty="0">
                <a:solidFill>
                  <a:srgbClr val="313537"/>
                </a:solidFill>
                <a:latin typeface="Roboto Light "/>
                <a:cs typeface="Calibri"/>
              </a:rPr>
              <a:t>L</a:t>
            </a:r>
            <a:r>
              <a:rPr lang="en-GB" sz="1600" b="0" i="0" dirty="0">
                <a:solidFill>
                  <a:srgbClr val="313537"/>
                </a:solidFill>
                <a:effectLst/>
                <a:latin typeface="Roboto Light "/>
                <a:cs typeface="Calibri"/>
              </a:rPr>
              <a:t>ocations and start dates are displayed according to the course</a:t>
            </a:r>
            <a:r>
              <a:rPr lang="en-GB" sz="1600" dirty="0">
                <a:solidFill>
                  <a:srgbClr val="313537"/>
                </a:solidFill>
                <a:latin typeface="Roboto Light "/>
                <a:cs typeface="Calibri"/>
              </a:rPr>
              <a:t> details</a:t>
            </a:r>
            <a:r>
              <a:rPr lang="en-GB" sz="1600" b="0" i="0" dirty="0">
                <a:solidFill>
                  <a:srgbClr val="313537"/>
                </a:solidFill>
                <a:effectLst/>
                <a:latin typeface="Roboto Light "/>
                <a:cs typeface="Calibri"/>
              </a:rPr>
              <a:t>.</a:t>
            </a:r>
            <a:r>
              <a:rPr lang="en-GB" sz="1600" dirty="0">
                <a:solidFill>
                  <a:srgbClr val="313537"/>
                </a:solidFill>
                <a:latin typeface="Roboto Light "/>
                <a:cs typeface="Calibri"/>
              </a:rPr>
              <a:t> </a:t>
            </a:r>
            <a:endParaRPr lang="en-GB" sz="1600" b="0" i="0" dirty="0">
              <a:solidFill>
                <a:srgbClr val="313537"/>
              </a:solidFill>
              <a:effectLst/>
              <a:latin typeface="Roboto Light "/>
              <a:cs typeface="Calibri"/>
            </a:endParaRPr>
          </a:p>
          <a:p>
            <a:endParaRPr lang="en-GB" sz="1600" b="0" i="0" dirty="0">
              <a:solidFill>
                <a:srgbClr val="313537"/>
              </a:solidFill>
              <a:effectLst/>
              <a:latin typeface="+mj-lt"/>
            </a:endParaRP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rotWithShape="1">
          <a:blip r:embed="rId3"/>
          <a:srcRect l="4721" t="2364" r="4980" b="3355"/>
          <a:stretch/>
        </p:blipFill>
        <p:spPr>
          <a:xfrm>
            <a:off x="5439103" y="953667"/>
            <a:ext cx="2798379" cy="3649864"/>
          </a:xfrm>
          <a:prstGeom prst="roundRect">
            <a:avLst>
              <a:gd name="adj" fmla="val 11160"/>
            </a:avLst>
          </a:prstGeom>
          <a:ln w="6350">
            <a:solidFill>
              <a:schemeClr val="tx2">
                <a:lumMod val="40000"/>
                <a:lumOff val="60000"/>
              </a:schemeClr>
            </a:solidFill>
          </a:ln>
          <a:effectLst/>
        </p:spPr>
      </p:pic>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4"/>
          <a:srcRect l="5482" t="28503" r="4350" b="13213"/>
          <a:stretch/>
        </p:blipFill>
        <p:spPr>
          <a:xfrm>
            <a:off x="3902646" y="339725"/>
            <a:ext cx="3447428" cy="607524"/>
          </a:xfrm>
          <a:prstGeom prst="roundRect">
            <a:avLst/>
          </a:prstGeom>
        </p:spPr>
      </p:pic>
    </p:spTree>
    <p:custDataLst>
      <p:tags r:id="rId1"/>
    </p:custDataLst>
    <p:extLst>
      <p:ext uri="{BB962C8B-B14F-4D97-AF65-F5344CB8AC3E}">
        <p14:creationId xmlns:p14="http://schemas.microsoft.com/office/powerpoint/2010/main" val="2311209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64</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7" name="TextBox 5">
            <a:extLst>
              <a:ext uri="{FF2B5EF4-FFF2-40B4-BE49-F238E27FC236}">
                <a16:creationId xmlns:a16="http://schemas.microsoft.com/office/drawing/2014/main" id="{32693E66-A2C0-436D-BB73-7E282CD38684}"/>
              </a:ext>
            </a:extLst>
          </p:cNvPr>
          <p:cNvSpPr txBox="1"/>
          <p:nvPr/>
        </p:nvSpPr>
        <p:spPr>
          <a:xfrm>
            <a:off x="670561" y="1208729"/>
            <a:ext cx="2482382"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b="0" i="0" dirty="0">
                <a:solidFill>
                  <a:srgbClr val="000000"/>
                </a:solidFill>
                <a:effectLst/>
                <a:latin typeface="Roboto Light "/>
              </a:rPr>
              <a:t>Some courses may require you to disclose your criminal conviction status. </a:t>
            </a:r>
          </a:p>
          <a:p>
            <a:endParaRPr lang="en-GB" sz="1600" b="0" i="0" dirty="0">
              <a:solidFill>
                <a:srgbClr val="000000"/>
              </a:solidFill>
              <a:effectLst/>
              <a:latin typeface="Roboto Light "/>
            </a:endParaRPr>
          </a:p>
          <a:p>
            <a:r>
              <a:rPr lang="en-GB" sz="1600" b="0" i="0" dirty="0">
                <a:solidFill>
                  <a:srgbClr val="000000"/>
                </a:solidFill>
                <a:effectLst/>
                <a:latin typeface="Roboto Light "/>
              </a:rPr>
              <a:t>We'll only show this question if the course choice requires it.</a:t>
            </a:r>
            <a:endParaRPr lang="en-GB" sz="1600" dirty="0">
              <a:latin typeface="Roboto Light "/>
            </a:endParaRPr>
          </a:p>
        </p:txBody>
      </p:sp>
      <p:pic>
        <p:nvPicPr>
          <p:cNvPr id="11" name="Picture 10">
            <a:extLst>
              <a:ext uri="{FF2B5EF4-FFF2-40B4-BE49-F238E27FC236}">
                <a16:creationId xmlns:a16="http://schemas.microsoft.com/office/drawing/2014/main" id="{C53A7E6C-0893-43C5-B32B-167F82E4B822}"/>
              </a:ext>
            </a:extLst>
          </p:cNvPr>
          <p:cNvPicPr>
            <a:picLocks noChangeAspect="1"/>
          </p:cNvPicPr>
          <p:nvPr/>
        </p:nvPicPr>
        <p:blipFill rotWithShape="1">
          <a:blip r:embed="rId3"/>
          <a:srcRect b="39440"/>
          <a:stretch/>
        </p:blipFill>
        <p:spPr>
          <a:xfrm>
            <a:off x="3588616" y="817148"/>
            <a:ext cx="4968140" cy="3772269"/>
          </a:xfrm>
          <a:prstGeom prst="roundRect">
            <a:avLst>
              <a:gd name="adj" fmla="val 11160"/>
            </a:avLst>
          </a:prstGeom>
          <a:ln w="6350">
            <a:solidFill>
              <a:schemeClr val="tx2">
                <a:lumMod val="40000"/>
                <a:lumOff val="60000"/>
              </a:schemeClr>
            </a:solidFill>
          </a:ln>
          <a:effectLst/>
        </p:spPr>
        <p:style>
          <a:lnRef idx="2">
            <a:schemeClr val="accent4"/>
          </a:lnRef>
          <a:fillRef idx="1">
            <a:schemeClr val="lt1"/>
          </a:fillRef>
          <a:effectRef idx="0">
            <a:schemeClr val="accent4"/>
          </a:effectRef>
          <a:fontRef idx="minor">
            <a:schemeClr val="dk1"/>
          </a:fontRef>
        </p:style>
      </p:pic>
    </p:spTree>
    <p:custDataLst>
      <p:tags r:id="rId1"/>
    </p:custDataLst>
    <p:extLst>
      <p:ext uri="{BB962C8B-B14F-4D97-AF65-F5344CB8AC3E}">
        <p14:creationId xmlns:p14="http://schemas.microsoft.com/office/powerpoint/2010/main" val="3944947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9" name="TextBox 5">
            <a:extLst>
              <a:ext uri="{FF2B5EF4-FFF2-40B4-BE49-F238E27FC236}">
                <a16:creationId xmlns:a16="http://schemas.microsoft.com/office/drawing/2014/main" id="{601985E1-6884-4751-A47B-D3E77B91C158}"/>
              </a:ext>
            </a:extLst>
          </p:cNvPr>
          <p:cNvSpPr txBox="1"/>
          <p:nvPr/>
        </p:nvSpPr>
        <p:spPr>
          <a:xfrm>
            <a:off x="287338" y="330890"/>
            <a:ext cx="3103310" cy="4293483"/>
          </a:xfrm>
          <a:prstGeom prst="rect">
            <a:avLst/>
          </a:prstGeom>
          <a:noFill/>
          <a:ln cap="flat">
            <a:noFill/>
          </a:ln>
        </p:spPr>
        <p:txBody>
          <a:bodyPr vert="horz" wrap="square" lIns="91440" tIns="45720" rIns="91440" bIns="45720" anchor="t" anchorCtr="0" compatLnSpc="1">
            <a:spAutoFit/>
          </a:bodyPr>
          <a:lstStyle/>
          <a:p>
            <a:r>
              <a:rPr lang="en-GB" sz="1300" b="0" i="0" dirty="0">
                <a:solidFill>
                  <a:srgbClr val="000000"/>
                </a:solidFill>
                <a:effectLst/>
                <a:latin typeface="Roboto Light "/>
              </a:rPr>
              <a:t>There is a maximum of 5 choices and choice </a:t>
            </a:r>
            <a:r>
              <a:rPr lang="en-GB" sz="1300" b="0" i="0" dirty="0">
                <a:effectLst/>
                <a:latin typeface="Roboto Light "/>
              </a:rPr>
              <a:t>restrictions still apply (a maximum of four courses </a:t>
            </a:r>
            <a:r>
              <a:rPr lang="en-GB" sz="1300" dirty="0">
                <a:latin typeface="Roboto Light "/>
              </a:rPr>
              <a:t>of</a:t>
            </a:r>
            <a:r>
              <a:rPr lang="en-GB" sz="1300" b="0" i="0" dirty="0">
                <a:effectLst/>
                <a:latin typeface="Roboto Light "/>
              </a:rPr>
              <a:t> medicine, dentistry, veterinary medicine or veterinary science).</a:t>
            </a:r>
            <a:endParaRPr lang="en-GB" sz="1300" b="0" i="0" dirty="0">
              <a:effectLst/>
              <a:latin typeface="Roboto Light "/>
              <a:cs typeface="Calibri Light"/>
            </a:endParaRPr>
          </a:p>
          <a:p>
            <a:endParaRPr lang="en-GB" sz="1300" dirty="0">
              <a:latin typeface="Roboto Light "/>
            </a:endParaRPr>
          </a:p>
          <a:p>
            <a:r>
              <a:rPr lang="en-GB" sz="1300" dirty="0">
                <a:solidFill>
                  <a:srgbClr val="000000"/>
                </a:solidFill>
                <a:latin typeface="Roboto Light "/>
              </a:rPr>
              <a:t>O</a:t>
            </a:r>
            <a:r>
              <a:rPr lang="en-GB" sz="1300" b="0" i="0" dirty="0">
                <a:solidFill>
                  <a:srgbClr val="000000"/>
                </a:solidFill>
                <a:effectLst/>
                <a:latin typeface="Roboto Light "/>
              </a:rPr>
              <a:t>nce all choices are added you must mark the section as complete</a:t>
            </a:r>
            <a:r>
              <a:rPr lang="en-GB" sz="1300" dirty="0">
                <a:solidFill>
                  <a:srgbClr val="000000"/>
                </a:solidFill>
                <a:latin typeface="Roboto Light "/>
              </a:rPr>
              <a:t> to be able to submit. </a:t>
            </a:r>
          </a:p>
          <a:p>
            <a:endParaRPr lang="en-GB" sz="1300" b="0" i="0" dirty="0">
              <a:solidFill>
                <a:srgbClr val="000000"/>
              </a:solidFill>
              <a:effectLst/>
              <a:latin typeface="Roboto Light "/>
            </a:endParaRPr>
          </a:p>
          <a:p>
            <a:r>
              <a:rPr lang="en-GB" sz="1300" dirty="0">
                <a:solidFill>
                  <a:srgbClr val="000000"/>
                </a:solidFill>
                <a:latin typeface="Roboto Light "/>
              </a:rPr>
              <a:t>Choices do not need to be added in any preference order, and universities/colleges cannot see where else you have applied to. </a:t>
            </a:r>
          </a:p>
          <a:p>
            <a:endParaRPr lang="en-GB" sz="1300" dirty="0">
              <a:solidFill>
                <a:srgbClr val="000000"/>
              </a:solidFill>
              <a:latin typeface="Roboto Light "/>
            </a:endParaRPr>
          </a:p>
          <a:p>
            <a:r>
              <a:rPr lang="en-GB" sz="1300" dirty="0">
                <a:solidFill>
                  <a:srgbClr val="000000"/>
                </a:solidFill>
                <a:latin typeface="Roboto Light "/>
              </a:rPr>
              <a:t>They will only know where else you applied once they’ve made their decision and you’ve decided whether or not to accept them as your firm or insurance choice. </a:t>
            </a:r>
          </a:p>
          <a:p>
            <a:endParaRPr lang="en-GB" sz="1300" b="0" i="0" dirty="0">
              <a:solidFill>
                <a:srgbClr val="000000"/>
              </a:solidFill>
              <a:effectLst/>
              <a:latin typeface="+mj-lt"/>
            </a:endParaRPr>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rotWithShape="1">
          <a:blip r:embed="rId3"/>
          <a:srcRect l="10490" r="9288" b="10432"/>
          <a:stretch/>
        </p:blipFill>
        <p:spPr>
          <a:xfrm>
            <a:off x="3753915" y="278191"/>
            <a:ext cx="4552526" cy="3218973"/>
          </a:xfrm>
          <a:prstGeom prst="roundRect">
            <a:avLst>
              <a:gd name="adj" fmla="val 1551"/>
            </a:avLst>
          </a:prstGeom>
          <a:ln w="6350">
            <a:solidFill>
              <a:schemeClr val="tx2">
                <a:lumMod val="40000"/>
                <a:lumOff val="60000"/>
              </a:schemeClr>
            </a:solidFill>
          </a:ln>
          <a:effectLst/>
        </p:spPr>
      </p:pic>
      <p:pic>
        <p:nvPicPr>
          <p:cNvPr id="7" name="Picture 6">
            <a:extLst>
              <a:ext uri="{FF2B5EF4-FFF2-40B4-BE49-F238E27FC236}">
                <a16:creationId xmlns:a16="http://schemas.microsoft.com/office/drawing/2014/main" id="{1BE14B3F-E70F-4A7F-8559-81B953012301}"/>
              </a:ext>
            </a:extLst>
          </p:cNvPr>
          <p:cNvPicPr>
            <a:picLocks noChangeAspect="1"/>
          </p:cNvPicPr>
          <p:nvPr/>
        </p:nvPicPr>
        <p:blipFill>
          <a:blip r:embed="rId4"/>
          <a:stretch>
            <a:fillRect/>
          </a:stretch>
        </p:blipFill>
        <p:spPr>
          <a:xfrm>
            <a:off x="3390647" y="3607365"/>
            <a:ext cx="5419279" cy="1043463"/>
          </a:xfrm>
          <a:prstGeom prst="roundRect">
            <a:avLst/>
          </a:prstGeom>
        </p:spPr>
      </p:pic>
    </p:spTree>
    <p:custDataLst>
      <p:tags r:id="rId1"/>
    </p:custDataLst>
    <p:extLst>
      <p:ext uri="{BB962C8B-B14F-4D97-AF65-F5344CB8AC3E}">
        <p14:creationId xmlns:p14="http://schemas.microsoft.com/office/powerpoint/2010/main" val="1267170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66</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solidFill>
                  <a:schemeClr val="tx1"/>
                </a:solidFill>
              </a:rPr>
              <a:t>E: careers.team@moulton.ac.uk    T: 01604 491131 Ext: 2017</a:t>
            </a:r>
            <a:endParaRPr lang="en-US" b="1" dirty="0">
              <a:solidFill>
                <a:schemeClr val="tx1"/>
              </a:solidFill>
            </a:endParaRPr>
          </a:p>
        </p:txBody>
      </p:sp>
      <p:sp>
        <p:nvSpPr>
          <p:cNvPr id="7" name="TextBox 5">
            <a:extLst>
              <a:ext uri="{FF2B5EF4-FFF2-40B4-BE49-F238E27FC236}">
                <a16:creationId xmlns:a16="http://schemas.microsoft.com/office/drawing/2014/main" id="{32693E66-A2C0-436D-BB73-7E282CD38684}"/>
              </a:ext>
            </a:extLst>
          </p:cNvPr>
          <p:cNvSpPr txBox="1"/>
          <p:nvPr/>
        </p:nvSpPr>
        <p:spPr>
          <a:xfrm>
            <a:off x="345741" y="1171366"/>
            <a:ext cx="2342597" cy="3046988"/>
          </a:xfrm>
          <a:prstGeom prst="rect">
            <a:avLst/>
          </a:prstGeom>
          <a:noFill/>
          <a:ln cap="flat">
            <a:noFill/>
          </a:ln>
        </p:spPr>
        <p:txBody>
          <a:bodyPr vert="horz" wrap="square" lIns="91440" tIns="45720" rIns="91440" bIns="45720" anchor="t" anchorCtr="0" compatLnSpc="1">
            <a:spAutoFit/>
          </a:bodyPr>
          <a:lstStyle/>
          <a:p>
            <a:r>
              <a:rPr lang="en-GB" sz="1600" b="0" i="0" dirty="0">
                <a:solidFill>
                  <a:srgbClr val="313537"/>
                </a:solidFill>
                <a:effectLst/>
                <a:latin typeface="Roboto Light "/>
              </a:rPr>
              <a:t>Some courses have extra admissions tests and assessments. </a:t>
            </a:r>
          </a:p>
          <a:p>
            <a:endParaRPr lang="en-GB" sz="1600" dirty="0">
              <a:solidFill>
                <a:srgbClr val="313537"/>
              </a:solidFill>
              <a:latin typeface="Roboto Light "/>
            </a:endParaRPr>
          </a:p>
          <a:p>
            <a:r>
              <a:rPr lang="en-GB" sz="1600" b="0" i="0" dirty="0">
                <a:solidFill>
                  <a:srgbClr val="313537"/>
                </a:solidFill>
                <a:effectLst/>
                <a:latin typeface="Roboto Light "/>
              </a:rPr>
              <a:t>We'll show these in </a:t>
            </a:r>
            <a:r>
              <a:rPr lang="en-GB" sz="1600" b="0" i="0" dirty="0">
                <a:solidFill>
                  <a:srgbClr val="0070C0"/>
                </a:solidFill>
                <a:effectLst/>
                <a:latin typeface="Roboto Light "/>
              </a:rPr>
              <a:t>blue</a:t>
            </a:r>
            <a:r>
              <a:rPr lang="en-GB" sz="1600" b="0" i="0" dirty="0">
                <a:solidFill>
                  <a:srgbClr val="313537"/>
                </a:solidFill>
                <a:effectLst/>
                <a:latin typeface="Roboto Light "/>
              </a:rPr>
              <a:t> </a:t>
            </a:r>
            <a:r>
              <a:rPr lang="en-GB" sz="1600" b="0" i="0" dirty="0">
                <a:solidFill>
                  <a:srgbClr val="0070C0"/>
                </a:solidFill>
                <a:effectLst/>
                <a:latin typeface="Roboto Light "/>
              </a:rPr>
              <a:t>text</a:t>
            </a:r>
            <a:r>
              <a:rPr lang="en-GB" sz="1600" b="0" i="0" dirty="0">
                <a:solidFill>
                  <a:srgbClr val="313537"/>
                </a:solidFill>
                <a:effectLst/>
                <a:latin typeface="Roboto Light "/>
              </a:rPr>
              <a:t> on the choice card</a:t>
            </a:r>
            <a:r>
              <a:rPr lang="en-GB" sz="1600" dirty="0">
                <a:solidFill>
                  <a:srgbClr val="313537"/>
                </a:solidFill>
                <a:latin typeface="Roboto Light "/>
              </a:rPr>
              <a:t>.</a:t>
            </a:r>
          </a:p>
          <a:p>
            <a:endParaRPr lang="en-GB" sz="1600" dirty="0">
              <a:solidFill>
                <a:srgbClr val="313537"/>
              </a:solidFill>
              <a:latin typeface="Roboto Light "/>
            </a:endParaRPr>
          </a:p>
          <a:p>
            <a:r>
              <a:rPr lang="en-GB" sz="1600" dirty="0">
                <a:solidFill>
                  <a:srgbClr val="313537"/>
                </a:solidFill>
                <a:latin typeface="Roboto Light "/>
              </a:rPr>
              <a:t>This</a:t>
            </a:r>
            <a:r>
              <a:rPr lang="en-GB" sz="1600" b="0" i="0" dirty="0">
                <a:solidFill>
                  <a:srgbClr val="313537"/>
                </a:solidFill>
                <a:effectLst/>
                <a:latin typeface="Roboto Light "/>
              </a:rPr>
              <a:t> should not be a surprise to you</a:t>
            </a:r>
            <a:r>
              <a:rPr lang="en-GB" sz="1600" dirty="0">
                <a:solidFill>
                  <a:srgbClr val="313537"/>
                </a:solidFill>
                <a:latin typeface="Roboto Light "/>
              </a:rPr>
              <a:t>,</a:t>
            </a:r>
            <a:r>
              <a:rPr lang="en-GB" sz="1600" b="0" i="0" dirty="0">
                <a:solidFill>
                  <a:srgbClr val="313537"/>
                </a:solidFill>
                <a:effectLst/>
                <a:latin typeface="Roboto Light "/>
              </a:rPr>
              <a:t> as you should have seen details of this when researching the course.</a:t>
            </a:r>
            <a:r>
              <a:rPr lang="en-GB" sz="1600" dirty="0">
                <a:solidFill>
                  <a:srgbClr val="313537"/>
                </a:solidFill>
                <a:latin typeface="Roboto Light "/>
              </a:rPr>
              <a:t> </a:t>
            </a:r>
            <a:endParaRPr lang="en-GB" sz="1600" dirty="0">
              <a:latin typeface="Roboto Light "/>
            </a:endParaRPr>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rotWithShape="1">
          <a:blip r:embed="rId3"/>
          <a:srcRect b="10179"/>
          <a:stretch/>
        </p:blipFill>
        <p:spPr>
          <a:xfrm>
            <a:off x="2989899" y="746266"/>
            <a:ext cx="5316542" cy="3472088"/>
          </a:xfrm>
          <a:prstGeom prst="roundRect">
            <a:avLst>
              <a:gd name="adj" fmla="val 5224"/>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155384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67</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535283" y="782245"/>
            <a:ext cx="3452902" cy="332398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dirty="0">
              <a:solidFill>
                <a:srgbClr val="000000"/>
              </a:solidFill>
              <a:uFillTx/>
              <a:latin typeface="Roboto Light "/>
            </a:endParaRPr>
          </a:p>
          <a:p>
            <a:r>
              <a:rPr lang="en-GB" sz="1600" b="0" i="0" dirty="0">
                <a:solidFill>
                  <a:srgbClr val="313537"/>
                </a:solidFill>
                <a:effectLst/>
                <a:latin typeface="Roboto Light "/>
              </a:rPr>
              <a:t>Click anywhere on a choice card to expand it or collapse it.</a:t>
            </a:r>
          </a:p>
          <a:p>
            <a:endParaRPr lang="en-GB" sz="1600" dirty="0">
              <a:solidFill>
                <a:srgbClr val="313537"/>
              </a:solidFill>
              <a:latin typeface="Roboto Light "/>
            </a:endParaRPr>
          </a:p>
          <a:p>
            <a:r>
              <a:rPr lang="en-GB" sz="1600" b="0" i="0" dirty="0">
                <a:solidFill>
                  <a:srgbClr val="313537"/>
                </a:solidFill>
                <a:effectLst/>
                <a:latin typeface="Roboto Light "/>
              </a:rPr>
              <a:t>Any choice combinations that are not permitted will be flagged with </a:t>
            </a:r>
            <a:r>
              <a:rPr lang="en-GB" sz="1600" b="1" i="0" dirty="0">
                <a:solidFill>
                  <a:srgbClr val="C00000"/>
                </a:solidFill>
                <a:effectLst/>
                <a:latin typeface="Roboto Light "/>
              </a:rPr>
              <a:t>red text</a:t>
            </a:r>
            <a:r>
              <a:rPr lang="en-GB" sz="1600" b="0" i="0" dirty="0">
                <a:solidFill>
                  <a:srgbClr val="C00000"/>
                </a:solidFill>
                <a:effectLst/>
                <a:latin typeface="Roboto Light "/>
              </a:rPr>
              <a:t> </a:t>
            </a:r>
            <a:r>
              <a:rPr lang="en-GB" sz="1600" b="0" i="0" dirty="0">
                <a:solidFill>
                  <a:srgbClr val="313537"/>
                </a:solidFill>
                <a:effectLst/>
                <a:latin typeface="Roboto Light "/>
              </a:rPr>
              <a:t>on the right of each relevant card. </a:t>
            </a:r>
          </a:p>
          <a:p>
            <a:endParaRPr lang="en-GB" sz="1600" b="0" i="0" dirty="0">
              <a:solidFill>
                <a:srgbClr val="313537"/>
              </a:solidFill>
              <a:effectLst/>
              <a:latin typeface="Roboto Light "/>
            </a:endParaRPr>
          </a:p>
          <a:p>
            <a:r>
              <a:rPr lang="en-GB" sz="1600" b="0" i="0" dirty="0">
                <a:solidFill>
                  <a:srgbClr val="313537"/>
                </a:solidFill>
                <a:effectLst/>
                <a:latin typeface="Roboto Light "/>
              </a:rPr>
              <a:t>For example these screens show error messages for students trying to apply to University of Cambridge </a:t>
            </a:r>
            <a:r>
              <a:rPr lang="en-GB" sz="1600" b="1" i="0" dirty="0">
                <a:solidFill>
                  <a:srgbClr val="313537"/>
                </a:solidFill>
                <a:effectLst/>
                <a:latin typeface="Roboto Light "/>
              </a:rPr>
              <a:t>and</a:t>
            </a:r>
            <a:r>
              <a:rPr lang="en-GB" sz="1600" b="0" i="0" dirty="0">
                <a:solidFill>
                  <a:srgbClr val="313537"/>
                </a:solidFill>
                <a:effectLst/>
                <a:latin typeface="Roboto Light "/>
              </a:rPr>
              <a:t> University of Oxford. </a:t>
            </a:r>
            <a:endParaRPr lang="en-GB" sz="1600" dirty="0">
              <a:latin typeface="Roboto Light "/>
            </a:endParaRPr>
          </a:p>
        </p:txBody>
      </p:sp>
      <p:sp>
        <p:nvSpPr>
          <p:cNvPr id="8" name="Footer Placeholder 4">
            <a:extLst>
              <a:ext uri="{FF2B5EF4-FFF2-40B4-BE49-F238E27FC236}">
                <a16:creationId xmlns:a16="http://schemas.microsoft.com/office/drawing/2014/main" id="{43F9C0E2-FB84-4484-8337-117B18D6084B}"/>
              </a:ext>
            </a:extLst>
          </p:cNvPr>
          <p:cNvSpPr>
            <a:spLocks noGrp="1"/>
          </p:cNvSpPr>
          <p:nvPr>
            <p:ph type="ftr" sz="quarter" idx="3"/>
          </p:nvPr>
        </p:nvSpPr>
        <p:spPr>
          <a:xfrm>
            <a:off x="1166000" y="4814300"/>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grpSp>
        <p:nvGrpSpPr>
          <p:cNvPr id="4" name="Group 3">
            <a:extLst>
              <a:ext uri="{FF2B5EF4-FFF2-40B4-BE49-F238E27FC236}">
                <a16:creationId xmlns:a16="http://schemas.microsoft.com/office/drawing/2014/main" id="{860E1A78-FA37-7AB6-8576-9EA2109CB83A}"/>
              </a:ext>
            </a:extLst>
          </p:cNvPr>
          <p:cNvGrpSpPr>
            <a:grpSpLocks noGrp="1" noUngrp="1" noRot="1" noMove="1" noResize="1"/>
          </p:cNvGrpSpPr>
          <p:nvPr/>
        </p:nvGrpSpPr>
        <p:grpSpPr>
          <a:xfrm>
            <a:off x="4262277" y="923027"/>
            <a:ext cx="4137325" cy="3297445"/>
            <a:chOff x="4659834" y="232082"/>
            <a:chExt cx="4137325" cy="3297445"/>
          </a:xfrm>
        </p:grpSpPr>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Grp="1" noRot="1" noChangeAspect="1" noMove="1" noResize="1" noEditPoints="1" noAdjustHandles="1" noChangeArrowheads="1" noChangeShapeType="1" noCrop="1"/>
            </p:cNvPicPr>
            <p:nvPr/>
          </p:nvPicPr>
          <p:blipFill rotWithShape="1">
            <a:blip r:embed="rId3"/>
            <a:srcRect l="3943" r="3197" b="34018"/>
            <a:stretch/>
          </p:blipFill>
          <p:spPr>
            <a:xfrm>
              <a:off x="4659835" y="232082"/>
              <a:ext cx="4137324" cy="2932621"/>
            </a:xfrm>
            <a:prstGeom prst="roundRect">
              <a:avLst>
                <a:gd name="adj" fmla="val 2187"/>
              </a:avLst>
            </a:prstGeom>
          </p:spPr>
        </p:pic>
        <p:grpSp>
          <p:nvGrpSpPr>
            <p:cNvPr id="12" name="Group 11">
              <a:extLst>
                <a:ext uri="{FF2B5EF4-FFF2-40B4-BE49-F238E27FC236}">
                  <a16:creationId xmlns:a16="http://schemas.microsoft.com/office/drawing/2014/main" id="{B7890549-47E6-4184-B2D4-74D4C4393DBA}"/>
                </a:ext>
              </a:extLst>
            </p:cNvPr>
            <p:cNvGrpSpPr>
              <a:grpSpLocks noGrp="1" noUngrp="1" noRot="1" noMove="1" noResize="1"/>
            </p:cNvGrpSpPr>
            <p:nvPr/>
          </p:nvGrpSpPr>
          <p:grpSpPr>
            <a:xfrm>
              <a:off x="4659834" y="2466331"/>
              <a:ext cx="4137323"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Grp="1" noRot="1" noChangeAspect="1" noMove="1" noResize="1" noEditPoints="1" noAdjustHandles="1" noChangeArrowheads="1" noChangeShapeType="1" noCrop="1"/>
              </p:cNvPicPr>
              <p:nvPr/>
            </p:nvPicPr>
            <p:blipFill rotWithShape="1">
              <a:blip r:embed="rId4"/>
              <a:srcRect b="62591"/>
              <a:stretch/>
            </p:blipFill>
            <p:spPr>
              <a:xfrm>
                <a:off x="2702669" y="715021"/>
                <a:ext cx="5430321" cy="1340296"/>
              </a:xfrm>
              <a:prstGeom prst="roundRect">
                <a:avLst/>
              </a:prstGeom>
            </p:spPr>
          </p:pic>
          <p:sp>
            <p:nvSpPr>
              <p:cNvPr id="11" name="Rectangle 10">
                <a:extLst>
                  <a:ext uri="{FF2B5EF4-FFF2-40B4-BE49-F238E27FC236}">
                    <a16:creationId xmlns:a16="http://schemas.microsoft.com/office/drawing/2014/main" id="{04434A47-1A7F-4943-A544-95C457FEAB1C}"/>
                  </a:ext>
                </a:extLst>
              </p:cNvPr>
              <p:cNvSpPr>
                <a:spLocks noGrp="1" noRot="1" noMove="1" noResize="1" noEditPoints="1" noAdjustHandles="1" noChangeArrowheads="1" noChangeShapeType="1"/>
              </p:cNvSpPr>
              <p:nvPr/>
            </p:nvSpPr>
            <p:spPr>
              <a:xfrm>
                <a:off x="7762087" y="1739423"/>
                <a:ext cx="220006" cy="1718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 name="Rectangle: Rounded Corners 4">
            <a:extLst>
              <a:ext uri="{FF2B5EF4-FFF2-40B4-BE49-F238E27FC236}">
                <a16:creationId xmlns:a16="http://schemas.microsoft.com/office/drawing/2014/main" id="{5AF73444-AEE3-A89A-DDD7-8632BEA4BA85}"/>
              </a:ext>
            </a:extLst>
          </p:cNvPr>
          <p:cNvSpPr/>
          <p:nvPr/>
        </p:nvSpPr>
        <p:spPr>
          <a:xfrm>
            <a:off x="8399602" y="3969888"/>
            <a:ext cx="181950" cy="15061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36341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F3DD51-9288-480A-BD67-6A295468FE7B}"/>
              </a:ext>
            </a:extLst>
          </p:cNvPr>
          <p:cNvSpPr>
            <a:spLocks noGrp="1"/>
          </p:cNvSpPr>
          <p:nvPr>
            <p:ph type="title"/>
          </p:nvPr>
        </p:nvSpPr>
        <p:spPr/>
        <p:txBody>
          <a:bodyPr/>
          <a:lstStyle/>
          <a:p>
            <a:r>
              <a:rPr lang="en-GB" dirty="0">
                <a:latin typeface="Roboto "/>
              </a:rPr>
              <a:t>Submitting the application. </a:t>
            </a:r>
          </a:p>
        </p:txBody>
      </p:sp>
      <p:sp>
        <p:nvSpPr>
          <p:cNvPr id="3" name="Slide Number Placeholder 2">
            <a:extLst>
              <a:ext uri="{FF2B5EF4-FFF2-40B4-BE49-F238E27FC236}">
                <a16:creationId xmlns:a16="http://schemas.microsoft.com/office/drawing/2014/main" id="{3991F0BA-B36C-470C-B900-EC5EBC1EB071}"/>
              </a:ext>
            </a:extLst>
          </p:cNvPr>
          <p:cNvSpPr>
            <a:spLocks noGrp="1"/>
          </p:cNvSpPr>
          <p:nvPr>
            <p:ph type="sldNum" sz="quarter" idx="4294967295"/>
          </p:nvPr>
        </p:nvSpPr>
        <p:spPr>
          <a:xfrm>
            <a:off x="8593138" y="4865688"/>
            <a:ext cx="550862" cy="225425"/>
          </a:xfrm>
        </p:spPr>
        <p:txBody>
          <a:bodyPr/>
          <a:lstStyle/>
          <a:p>
            <a:r>
              <a:rPr lang="en-US"/>
              <a:t>|   </a:t>
            </a:r>
            <a:fld id="{D7A593A7-184A-6D43-8A36-702213271FF9}" type="slidenum">
              <a:rPr lang="en-US" smtClean="0"/>
              <a:pPr/>
              <a:t>68</a:t>
            </a:fld>
            <a:endParaRPr lang="en-US"/>
          </a:p>
        </p:txBody>
      </p:sp>
      <p:sp>
        <p:nvSpPr>
          <p:cNvPr id="4" name="Footer Placeholder 3">
            <a:extLst>
              <a:ext uri="{FF2B5EF4-FFF2-40B4-BE49-F238E27FC236}">
                <a16:creationId xmlns:a16="http://schemas.microsoft.com/office/drawing/2014/main" id="{79FECA0D-29FB-4A3E-ADA7-A1255BABA037}"/>
              </a:ext>
            </a:extLst>
          </p:cNvPr>
          <p:cNvSpPr>
            <a:spLocks noGrp="1"/>
          </p:cNvSpPr>
          <p:nvPr>
            <p:ph type="ftr" sz="quarter" idx="4294967295"/>
          </p:nvPr>
        </p:nvSpPr>
        <p:spPr>
          <a:xfrm>
            <a:off x="0" y="4865688"/>
            <a:ext cx="4483100" cy="225425"/>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316941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A8EEAAF-9341-45FA-B019-4917079CD1A4}"/>
              </a:ext>
            </a:extLst>
          </p:cNvPr>
          <p:cNvPicPr>
            <a:picLocks noChangeAspect="1"/>
          </p:cNvPicPr>
          <p:nvPr/>
        </p:nvPicPr>
        <p:blipFill>
          <a:blip r:embed="rId3"/>
          <a:stretch>
            <a:fillRect/>
          </a:stretch>
        </p:blipFill>
        <p:spPr>
          <a:xfrm>
            <a:off x="2415067" y="1093215"/>
            <a:ext cx="6252410" cy="2529703"/>
          </a:xfrm>
          <a:prstGeom prst="roundRect">
            <a:avLst>
              <a:gd name="adj" fmla="val 5224"/>
            </a:avLst>
          </a:prstGeom>
          <a:ln w="6350">
            <a:solidFill>
              <a:schemeClr val="tx2">
                <a:lumMod val="40000"/>
                <a:lumOff val="60000"/>
              </a:schemeClr>
            </a:solidFill>
          </a:ln>
          <a:effectLst/>
        </p:spPr>
      </p:pic>
      <p:sp>
        <p:nvSpPr>
          <p:cNvPr id="6" name="TextBox 5">
            <a:extLst>
              <a:ext uri="{FF2B5EF4-FFF2-40B4-BE49-F238E27FC236}">
                <a16:creationId xmlns:a16="http://schemas.microsoft.com/office/drawing/2014/main" id="{5506AF6C-3591-4F5D-9E61-C32BAF85566D}"/>
              </a:ext>
            </a:extLst>
          </p:cNvPr>
          <p:cNvSpPr txBox="1"/>
          <p:nvPr/>
        </p:nvSpPr>
        <p:spPr>
          <a:xfrm>
            <a:off x="287338" y="1242576"/>
            <a:ext cx="2074014" cy="2554545"/>
          </a:xfrm>
          <a:prstGeom prst="rect">
            <a:avLst/>
          </a:prstGeom>
          <a:noFill/>
        </p:spPr>
        <p:txBody>
          <a:bodyPr wrap="square" lIns="91440" tIns="45720" rIns="91440" bIns="45720" anchor="t">
            <a:spAutoFit/>
          </a:bodyPr>
          <a:lstStyle/>
          <a:p>
            <a:pPr defTabSz="914400">
              <a:defRPr sz="1800" b="0" i="0" u="none" strike="noStrike" kern="0" cap="none" spc="0" baseline="0">
                <a:solidFill>
                  <a:srgbClr val="000000"/>
                </a:solidFill>
                <a:uFillTx/>
              </a:defRPr>
            </a:pPr>
            <a:r>
              <a:rPr lang="en-GB" sz="1600" b="0" i="0" dirty="0">
                <a:solidFill>
                  <a:srgbClr val="313537"/>
                </a:solidFill>
                <a:effectLst/>
                <a:latin typeface="Roboto Light "/>
                <a:cs typeface="Calibri Light"/>
              </a:rPr>
              <a:t>There are 4 steps to the submission process.</a:t>
            </a:r>
            <a:r>
              <a:rPr lang="en-GB" sz="1600" dirty="0">
                <a:solidFill>
                  <a:srgbClr val="313537"/>
                </a:solidFill>
                <a:latin typeface="Roboto Light "/>
                <a:cs typeface="Calibri Light"/>
              </a:rPr>
              <a:t> </a:t>
            </a:r>
            <a:endParaRPr lang="en-GB" sz="1600" b="0" i="0" dirty="0">
              <a:solidFill>
                <a:srgbClr val="313537"/>
              </a:solidFill>
              <a:effectLst/>
              <a:latin typeface="Roboto Light "/>
              <a:cs typeface="Calibri Light"/>
            </a:endParaRPr>
          </a:p>
          <a:p>
            <a:endParaRPr lang="en-GB" sz="1600" dirty="0">
              <a:solidFill>
                <a:srgbClr val="313537"/>
              </a:solidFill>
              <a:latin typeface="Roboto Light "/>
              <a:cs typeface="Calibri"/>
            </a:endParaRPr>
          </a:p>
          <a:p>
            <a:r>
              <a:rPr lang="en-GB" sz="1600" dirty="0">
                <a:solidFill>
                  <a:srgbClr val="313537"/>
                </a:solidFill>
                <a:latin typeface="Roboto Light "/>
                <a:cs typeface="Calibri Light"/>
              </a:rPr>
              <a:t>The profile must be complete and showing 'Ready to Send' before being able to review and submit.</a:t>
            </a:r>
          </a:p>
        </p:txBody>
      </p:sp>
      <p:sp>
        <p:nvSpPr>
          <p:cNvPr id="4" name="Footer Placeholder 4">
            <a:extLst>
              <a:ext uri="{FF2B5EF4-FFF2-40B4-BE49-F238E27FC236}">
                <a16:creationId xmlns:a16="http://schemas.microsoft.com/office/drawing/2014/main" id="{7E273050-8230-4F27-BAC1-11FE60E07729}"/>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2" name="Slide Number Placeholder 1">
            <a:extLst>
              <a:ext uri="{FF2B5EF4-FFF2-40B4-BE49-F238E27FC236}">
                <a16:creationId xmlns:a16="http://schemas.microsoft.com/office/drawing/2014/main" id="{3F661E21-38BF-43B9-DEC5-DF332D28FE1F}"/>
              </a:ext>
            </a:extLst>
          </p:cNvPr>
          <p:cNvSpPr>
            <a:spLocks noGrp="1"/>
          </p:cNvSpPr>
          <p:nvPr>
            <p:ph type="sldNum" sz="quarter" idx="4"/>
          </p:nvPr>
        </p:nvSpPr>
        <p:spPr/>
        <p:txBody>
          <a:bodyPr/>
          <a:lstStyle/>
          <a:p>
            <a:r>
              <a:rPr lang="en-US"/>
              <a:t>|   </a:t>
            </a:r>
            <a:fld id="{D7A593A7-184A-6D43-8A36-702213271FF9}" type="slidenum">
              <a:rPr lang="en-US" smtClean="0"/>
              <a:pPr/>
              <a:t>69</a:t>
            </a:fld>
            <a:endParaRPr lang="en-US"/>
          </a:p>
        </p:txBody>
      </p:sp>
    </p:spTree>
    <p:custDataLst>
      <p:tags r:id="rId1"/>
    </p:custDataLst>
    <p:extLst>
      <p:ext uri="{BB962C8B-B14F-4D97-AF65-F5344CB8AC3E}">
        <p14:creationId xmlns:p14="http://schemas.microsoft.com/office/powerpoint/2010/main" val="339930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19F9DF-3386-4595-A6C9-3AA166ECC2FA}"/>
              </a:ext>
            </a:extLst>
          </p:cNvPr>
          <p:cNvSpPr>
            <a:spLocks noGrp="1"/>
          </p:cNvSpPr>
          <p:nvPr>
            <p:ph type="title"/>
          </p:nvPr>
        </p:nvSpPr>
        <p:spPr/>
        <p:txBody>
          <a:bodyPr/>
          <a:lstStyle/>
          <a:p>
            <a:r>
              <a:rPr lang="en-GB" dirty="0">
                <a:latin typeface="Roboto" panose="02000000000000000000" pitchFamily="2" charset="0"/>
              </a:rPr>
              <a:t>Registering for an account</a:t>
            </a:r>
            <a:br>
              <a:rPr lang="en-US" sz="3600" dirty="0"/>
            </a:br>
            <a:endParaRPr lang="en-GB" dirty="0"/>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de-DE"/>
              <a:t>E: careers.team@moulton.ac.uk    T: 01604 491131 Ext: 2017</a:t>
            </a:r>
            <a:endParaRPr lang="en-US" b="1"/>
          </a:p>
        </p:txBody>
      </p:sp>
      <p:sp>
        <p:nvSpPr>
          <p:cNvPr id="8" name="TextBox 5">
            <a:extLst>
              <a:ext uri="{FF2B5EF4-FFF2-40B4-BE49-F238E27FC236}">
                <a16:creationId xmlns:a16="http://schemas.microsoft.com/office/drawing/2014/main" id="{8C917077-3DE6-48FB-A816-D1BFF1239008}"/>
              </a:ext>
            </a:extLst>
          </p:cNvPr>
          <p:cNvSpPr txBox="1"/>
          <p:nvPr/>
        </p:nvSpPr>
        <p:spPr>
          <a:xfrm>
            <a:off x="365714" y="1751595"/>
            <a:ext cx="3370263" cy="2308324"/>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ea typeface="+mn-lt"/>
                <a:cs typeface="+mn-lt"/>
              </a:rPr>
              <a:t>We’ll ask you a few questions about yourself. Select </a:t>
            </a:r>
            <a:r>
              <a:rPr lang="en-GB" sz="1600" b="1" dirty="0">
                <a:solidFill>
                  <a:srgbClr val="313537"/>
                </a:solidFill>
                <a:latin typeface="Roboto Light "/>
                <a:ea typeface="+mn-lt"/>
                <a:cs typeface="+mn-lt"/>
              </a:rPr>
              <a:t>Undergraduate </a:t>
            </a:r>
            <a:r>
              <a:rPr lang="en-GB" sz="1600" dirty="0">
                <a:solidFill>
                  <a:srgbClr val="313537"/>
                </a:solidFill>
                <a:latin typeface="Roboto Light "/>
                <a:ea typeface="+mn-lt"/>
                <a:cs typeface="+mn-lt"/>
              </a:rPr>
              <a:t>if you’re still at school/college. </a:t>
            </a:r>
            <a:endParaRPr lang="en-GB" sz="1600" dirty="0">
              <a:solidFill>
                <a:srgbClr val="1F2834"/>
              </a:solidFill>
              <a:latin typeface="Roboto Light "/>
              <a:ea typeface="+mn-lt"/>
              <a:cs typeface="+mn-lt"/>
            </a:endParaRPr>
          </a:p>
          <a:p>
            <a:endParaRPr lang="en-GB" sz="1600" dirty="0">
              <a:solidFill>
                <a:srgbClr val="1F2834"/>
              </a:solidFill>
              <a:latin typeface="Roboto Light "/>
              <a:ea typeface="+mn-lt"/>
              <a:cs typeface="+mn-lt"/>
            </a:endParaRPr>
          </a:p>
          <a:p>
            <a:r>
              <a:rPr lang="en-GB" sz="1600" dirty="0">
                <a:solidFill>
                  <a:srgbClr val="313537"/>
                </a:solidFill>
                <a:latin typeface="Roboto Light "/>
                <a:ea typeface="+mn-lt"/>
                <a:cs typeface="+mn-lt"/>
              </a:rPr>
              <a:t>You can choose to get information on apprenticeships, conservatoires, finding a job or gap year’s too. .</a:t>
            </a:r>
          </a:p>
          <a:p>
            <a:endParaRPr lang="en-GB" sz="1600" dirty="0">
              <a:latin typeface="Roboto Light "/>
              <a:ea typeface="+mn-lt"/>
              <a:cs typeface="+mn-lt"/>
            </a:endParaRPr>
          </a:p>
          <a:p>
            <a:endParaRPr lang="en-GB" sz="1600" dirty="0">
              <a:latin typeface="Roboto Light "/>
              <a:ea typeface="+mn-lt"/>
              <a:cs typeface="+mn-lt"/>
            </a:endParaRPr>
          </a:p>
        </p:txBody>
      </p:sp>
      <p:pic>
        <p:nvPicPr>
          <p:cNvPr id="2" name="Picture 1">
            <a:extLst>
              <a:ext uri="{FF2B5EF4-FFF2-40B4-BE49-F238E27FC236}">
                <a16:creationId xmlns:a16="http://schemas.microsoft.com/office/drawing/2014/main" id="{960C54D5-57B8-AA44-D8E8-BE111D2288D4}"/>
              </a:ext>
            </a:extLst>
          </p:cNvPr>
          <p:cNvPicPr>
            <a:picLocks noChangeAspect="1"/>
          </p:cNvPicPr>
          <p:nvPr/>
        </p:nvPicPr>
        <p:blipFill rotWithShape="1">
          <a:blip r:embed="rId3"/>
          <a:srcRect l="23374" r="21655"/>
          <a:stretch/>
        </p:blipFill>
        <p:spPr>
          <a:xfrm>
            <a:off x="4304212" y="1131109"/>
            <a:ext cx="3442061" cy="3198874"/>
          </a:xfrm>
          <a:prstGeom prst="roundRect">
            <a:avLst/>
          </a:prstGeom>
        </p:spPr>
      </p:pic>
    </p:spTree>
    <p:custDataLst>
      <p:tags r:id="rId1"/>
    </p:custDataLst>
    <p:extLst>
      <p:ext uri="{BB962C8B-B14F-4D97-AF65-F5344CB8AC3E}">
        <p14:creationId xmlns:p14="http://schemas.microsoft.com/office/powerpoint/2010/main" val="3953556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70</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923947"/>
            <a:ext cx="2164260" cy="2462213"/>
          </a:xfrm>
          <a:prstGeom prst="rect">
            <a:avLst/>
          </a:prstGeom>
          <a:noFill/>
          <a:ln cap="flat">
            <a:noFill/>
          </a:ln>
        </p:spPr>
        <p:txBody>
          <a:bodyPr vert="horz" wrap="square" lIns="91440" tIns="45720" rIns="91440" bIns="45720" anchor="t" anchorCtr="0" compatLnSpc="1">
            <a:spAutoFit/>
          </a:bodyPr>
          <a:lstStyle/>
          <a:p>
            <a:r>
              <a:rPr lang="en-GB" sz="1400" dirty="0">
                <a:solidFill>
                  <a:srgbClr val="000000"/>
                </a:solidFill>
                <a:latin typeface="Roboto Light "/>
              </a:rPr>
              <a:t>This shows the full application and you can download it as a pdf (in the top right) to help you check it.</a:t>
            </a:r>
          </a:p>
          <a:p>
            <a:endParaRPr lang="en-GB" sz="1400" dirty="0">
              <a:solidFill>
                <a:srgbClr val="000000"/>
              </a:solidFill>
              <a:latin typeface="Roboto Light "/>
            </a:endParaRPr>
          </a:p>
          <a:p>
            <a:r>
              <a:rPr lang="en-GB" sz="1400" dirty="0">
                <a:solidFill>
                  <a:srgbClr val="000000"/>
                </a:solidFill>
                <a:latin typeface="Roboto Light "/>
              </a:rPr>
              <a:t>At the bottom of the application, click </a:t>
            </a:r>
            <a:r>
              <a:rPr lang="en-GB" sz="1400" b="1" dirty="0">
                <a:solidFill>
                  <a:srgbClr val="000000"/>
                </a:solidFill>
                <a:latin typeface="Roboto Light "/>
              </a:rPr>
              <a:t>Accept and proceed </a:t>
            </a:r>
            <a:r>
              <a:rPr lang="en-GB" sz="1400" dirty="0">
                <a:solidFill>
                  <a:srgbClr val="000000"/>
                </a:solidFill>
                <a:latin typeface="Roboto Light "/>
              </a:rPr>
              <a:t>(or return to application if you want to make more changes).</a:t>
            </a:r>
            <a:endParaRPr lang="en-GB" sz="1400" dirty="0">
              <a:latin typeface="Roboto Light "/>
            </a:endParaRPr>
          </a:p>
        </p:txBody>
      </p:sp>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961134" y="3904513"/>
            <a:ext cx="3789659" cy="647596"/>
          </a:xfrm>
          <a:prstGeom prst="roundRect">
            <a:avLst>
              <a:gd name="adj" fmla="val 36517"/>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80A44E32-CAFD-4800-9524-9E54BB0FE633}"/>
              </a:ext>
            </a:extLst>
          </p:cNvPr>
          <p:cNvPicPr>
            <a:picLocks noChangeAspect="1"/>
          </p:cNvPicPr>
          <p:nvPr/>
        </p:nvPicPr>
        <p:blipFill>
          <a:blip r:embed="rId4"/>
          <a:stretch>
            <a:fillRect/>
          </a:stretch>
        </p:blipFill>
        <p:spPr>
          <a:xfrm>
            <a:off x="2584176" y="486669"/>
            <a:ext cx="6301258" cy="3336771"/>
          </a:xfrm>
          <a:prstGeom prst="roundRect">
            <a:avLst>
              <a:gd name="adj" fmla="val 5224"/>
            </a:avLst>
          </a:prstGeom>
          <a:ln w="6350">
            <a:solidFill>
              <a:schemeClr val="tx2">
                <a:lumMod val="40000"/>
                <a:lumOff val="60000"/>
              </a:schemeClr>
            </a:solidFill>
          </a:ln>
          <a:effectLst/>
        </p:spPr>
      </p:pic>
      <p:sp>
        <p:nvSpPr>
          <p:cNvPr id="2" name="Footer Placeholder 1">
            <a:extLst>
              <a:ext uri="{FF2B5EF4-FFF2-40B4-BE49-F238E27FC236}">
                <a16:creationId xmlns:a16="http://schemas.microsoft.com/office/drawing/2014/main" id="{DE48279C-A79A-55C6-BA85-79E1DB547205}"/>
              </a:ext>
            </a:extLst>
          </p:cNvPr>
          <p:cNvSpPr>
            <a:spLocks noGrp="1"/>
          </p:cNvSpPr>
          <p:nvPr>
            <p:ph type="ftr" sz="quarter" idx="3"/>
          </p:nvPr>
        </p:nvSpPr>
        <p:spPr/>
        <p:txBody>
          <a:bodyPr/>
          <a:lstStyle/>
          <a:p>
            <a:r>
              <a:rPr lang="de-DE"/>
              <a:t>E: careers.team@moulton.ac.uk    T: 01604 491131 Ext: 2017</a:t>
            </a:r>
            <a:endParaRPr lang="en-US" b="1"/>
          </a:p>
        </p:txBody>
      </p:sp>
      <p:sp>
        <p:nvSpPr>
          <p:cNvPr id="6" name="Slide Number Placeholder 5">
            <a:extLst>
              <a:ext uri="{FF2B5EF4-FFF2-40B4-BE49-F238E27FC236}">
                <a16:creationId xmlns:a16="http://schemas.microsoft.com/office/drawing/2014/main" id="{227E309D-4CDF-38C7-0419-A44FB7CD5746}"/>
              </a:ext>
            </a:extLst>
          </p:cNvPr>
          <p:cNvSpPr>
            <a:spLocks noGrp="1"/>
          </p:cNvSpPr>
          <p:nvPr>
            <p:ph type="sldNum" sz="quarter" idx="4"/>
          </p:nvPr>
        </p:nvSpPr>
        <p:spPr/>
        <p:txBody>
          <a:bodyPr/>
          <a:lstStyle/>
          <a:p>
            <a:r>
              <a:rPr lang="en-US"/>
              <a:t>|   </a:t>
            </a:r>
            <a:fld id="{D7A593A7-184A-6D43-8A36-702213271FF9}" type="slidenum">
              <a:rPr lang="en-US" smtClean="0"/>
              <a:pPr/>
              <a:t>70</a:t>
            </a:fld>
            <a:endParaRPr lang="en-US"/>
          </a:p>
        </p:txBody>
      </p:sp>
    </p:spTree>
    <p:custDataLst>
      <p:tags r:id="rId1"/>
    </p:custDataLst>
    <p:extLst>
      <p:ext uri="{BB962C8B-B14F-4D97-AF65-F5344CB8AC3E}">
        <p14:creationId xmlns:p14="http://schemas.microsoft.com/office/powerpoint/2010/main" val="29010073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71</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rgbClr val="000000"/>
              </a:solidFill>
              <a:uFillTx/>
              <a:latin typeface="Roboto Light "/>
            </a:endParaRPr>
          </a:p>
          <a:p>
            <a:r>
              <a:rPr lang="en-GB" sz="1600" dirty="0">
                <a:solidFill>
                  <a:srgbClr val="000000"/>
                </a:solidFill>
                <a:latin typeface="Roboto Light "/>
              </a:rPr>
              <a:t>We need you to update your preferences. </a:t>
            </a:r>
          </a:p>
          <a:p>
            <a:endParaRPr lang="en-GB" dirty="0">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3"/>
          <a:stretch>
            <a:fillRect/>
          </a:stretch>
        </p:blipFill>
        <p:spPr>
          <a:xfrm>
            <a:off x="3146945" y="349705"/>
            <a:ext cx="4343746" cy="4565468"/>
          </a:xfrm>
          <a:prstGeom prst="roundRect">
            <a:avLst>
              <a:gd name="adj" fmla="val 5224"/>
            </a:avLst>
          </a:prstGeom>
          <a:ln w="6350">
            <a:solidFill>
              <a:schemeClr val="tx2">
                <a:lumMod val="40000"/>
                <a:lumOff val="60000"/>
              </a:schemeClr>
            </a:solidFill>
          </a:ln>
          <a:effectLst/>
        </p:spPr>
      </p:pic>
      <p:sp>
        <p:nvSpPr>
          <p:cNvPr id="2" name="Footer Placeholder 1">
            <a:extLst>
              <a:ext uri="{FF2B5EF4-FFF2-40B4-BE49-F238E27FC236}">
                <a16:creationId xmlns:a16="http://schemas.microsoft.com/office/drawing/2014/main" id="{DFDD403B-5FB1-D174-C1D8-7FED2B79E8A8}"/>
              </a:ext>
            </a:extLst>
          </p:cNvPr>
          <p:cNvSpPr>
            <a:spLocks noGrp="1"/>
          </p:cNvSpPr>
          <p:nvPr>
            <p:ph type="ftr" sz="quarter" idx="3"/>
          </p:nvPr>
        </p:nvSpPr>
        <p:spPr/>
        <p:txBody>
          <a:bodyPr/>
          <a:lstStyle/>
          <a:p>
            <a:r>
              <a:rPr lang="de-DE"/>
              <a:t>E: careers.team@moulton.ac.uk    T: 01604 491131 Ext: 2017</a:t>
            </a:r>
            <a:endParaRPr lang="en-US" b="1"/>
          </a:p>
        </p:txBody>
      </p:sp>
      <p:sp>
        <p:nvSpPr>
          <p:cNvPr id="3" name="Slide Number Placeholder 2">
            <a:extLst>
              <a:ext uri="{FF2B5EF4-FFF2-40B4-BE49-F238E27FC236}">
                <a16:creationId xmlns:a16="http://schemas.microsoft.com/office/drawing/2014/main" id="{669A342B-8C27-5554-8B15-E10B7A518E35}"/>
              </a:ext>
            </a:extLst>
          </p:cNvPr>
          <p:cNvSpPr>
            <a:spLocks noGrp="1"/>
          </p:cNvSpPr>
          <p:nvPr>
            <p:ph type="sldNum" sz="quarter" idx="4"/>
          </p:nvPr>
        </p:nvSpPr>
        <p:spPr/>
        <p:txBody>
          <a:bodyPr/>
          <a:lstStyle/>
          <a:p>
            <a:r>
              <a:rPr lang="en-US"/>
              <a:t>|   </a:t>
            </a:r>
            <a:fld id="{D7A593A7-184A-6D43-8A36-702213271FF9}" type="slidenum">
              <a:rPr lang="en-US" smtClean="0"/>
              <a:pPr/>
              <a:t>71</a:t>
            </a:fld>
            <a:endParaRPr lang="en-US"/>
          </a:p>
        </p:txBody>
      </p:sp>
    </p:spTree>
    <p:custDataLst>
      <p:tags r:id="rId1"/>
    </p:custDataLst>
    <p:extLst>
      <p:ext uri="{BB962C8B-B14F-4D97-AF65-F5344CB8AC3E}">
        <p14:creationId xmlns:p14="http://schemas.microsoft.com/office/powerpoint/2010/main" val="41362369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433152" y="4821129"/>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72</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3"/>
          <a:stretch>
            <a:fillRect/>
          </a:stretch>
        </p:blipFill>
        <p:spPr>
          <a:xfrm>
            <a:off x="3421637" y="953290"/>
            <a:ext cx="5420794" cy="2765874"/>
          </a:xfrm>
          <a:prstGeom prst="roundRect">
            <a:avLst>
              <a:gd name="adj" fmla="val 5224"/>
            </a:avLst>
          </a:prstGeom>
          <a:ln w="6350">
            <a:solidFill>
              <a:schemeClr val="tx2">
                <a:lumMod val="40000"/>
                <a:lumOff val="60000"/>
              </a:schemeClr>
            </a:solidFill>
          </a:ln>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408508" y="922010"/>
            <a:ext cx="2542545" cy="3539430"/>
            <a:chOff x="391892" y="770092"/>
            <a:chExt cx="2410168" cy="3539430"/>
          </a:xfrm>
        </p:grpSpPr>
        <p:sp>
          <p:nvSpPr>
            <p:cNvPr id="5" name="TextBox 5">
              <a:extLst>
                <a:ext uri="{FF2B5EF4-FFF2-40B4-BE49-F238E27FC236}">
                  <a16:creationId xmlns:a16="http://schemas.microsoft.com/office/drawing/2014/main" id="{8FF01E56-CA34-4C44-9AB4-D0AFABD59E95}"/>
                </a:ext>
              </a:extLst>
            </p:cNvPr>
            <p:cNvSpPr txBox="1"/>
            <p:nvPr/>
          </p:nvSpPr>
          <p:spPr>
            <a:xfrm>
              <a:off x="391892" y="770092"/>
              <a:ext cx="2410168"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dirty="0">
                <a:solidFill>
                  <a:srgbClr val="000000"/>
                </a:solidFill>
                <a:latin typeface="Roboto Light "/>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dirty="0">
                  <a:solidFill>
                    <a:srgbClr val="000000"/>
                  </a:solidFill>
                  <a:latin typeface="Roboto Light "/>
                </a:rPr>
                <a:t>Then click </a:t>
              </a:r>
              <a:r>
                <a:rPr lang="en-GB" sz="1600" b="1" dirty="0">
                  <a:solidFill>
                    <a:srgbClr val="000000"/>
                  </a:solidFill>
                  <a:latin typeface="Roboto Light "/>
                </a:rPr>
                <a:t>Accept and proceed</a:t>
              </a:r>
              <a:r>
                <a:rPr lang="en-GB" sz="1600" dirty="0">
                  <a:solidFill>
                    <a:srgbClr val="000000"/>
                  </a:solidFill>
                  <a:latin typeface="Roboto Light "/>
                </a:rPr>
                <a:t>, or you can Return to application, or Return to marketing preferences.</a:t>
              </a:r>
              <a:endParaRPr lang="en-GB" sz="1600" dirty="0">
                <a:latin typeface="Roboto Light "/>
              </a:endParaRPr>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500347" y="2613226"/>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Footer Placeholder 1">
            <a:extLst>
              <a:ext uri="{FF2B5EF4-FFF2-40B4-BE49-F238E27FC236}">
                <a16:creationId xmlns:a16="http://schemas.microsoft.com/office/drawing/2014/main" id="{D32C7F87-A4B7-B34E-1107-BDCCF16606C2}"/>
              </a:ext>
            </a:extLst>
          </p:cNvPr>
          <p:cNvSpPr>
            <a:spLocks noGrp="1"/>
          </p:cNvSpPr>
          <p:nvPr>
            <p:ph type="ftr" sz="quarter" idx="3"/>
          </p:nvPr>
        </p:nvSpPr>
        <p:spPr/>
        <p:txBody>
          <a:bodyPr/>
          <a:lstStyle/>
          <a:p>
            <a:r>
              <a:rPr lang="de-DE"/>
              <a:t>E: careers.team@moulton.ac.uk    T: 01604 491131 Ext: 2017</a:t>
            </a:r>
            <a:endParaRPr lang="en-US" b="1"/>
          </a:p>
        </p:txBody>
      </p:sp>
      <p:sp>
        <p:nvSpPr>
          <p:cNvPr id="9" name="Slide Number Placeholder 8">
            <a:extLst>
              <a:ext uri="{FF2B5EF4-FFF2-40B4-BE49-F238E27FC236}">
                <a16:creationId xmlns:a16="http://schemas.microsoft.com/office/drawing/2014/main" id="{78F13ADD-37B0-B16E-2EF2-4CC63DE271AE}"/>
              </a:ext>
            </a:extLst>
          </p:cNvPr>
          <p:cNvSpPr>
            <a:spLocks noGrp="1"/>
          </p:cNvSpPr>
          <p:nvPr>
            <p:ph type="sldNum" sz="quarter" idx="4"/>
          </p:nvPr>
        </p:nvSpPr>
        <p:spPr/>
        <p:txBody>
          <a:bodyPr/>
          <a:lstStyle/>
          <a:p>
            <a:r>
              <a:rPr lang="en-US"/>
              <a:t>|   </a:t>
            </a:r>
            <a:fld id="{D7A593A7-184A-6D43-8A36-702213271FF9}" type="slidenum">
              <a:rPr lang="en-US" smtClean="0"/>
              <a:pPr/>
              <a:t>72</a:t>
            </a:fld>
            <a:endParaRPr lang="en-US"/>
          </a:p>
        </p:txBody>
      </p:sp>
    </p:spTree>
    <p:custDataLst>
      <p:tags r:id="rId1"/>
    </p:custDataLst>
    <p:extLst>
      <p:ext uri="{BB962C8B-B14F-4D97-AF65-F5344CB8AC3E}">
        <p14:creationId xmlns:p14="http://schemas.microsoft.com/office/powerpoint/2010/main" val="36546520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dirty="0">
                <a:latin typeface="Roboto "/>
              </a:rPr>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294967295"/>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73</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151349" y="4814833"/>
            <a:ext cx="4483100" cy="227013"/>
          </a:xfrm>
        </p:spPr>
        <p:txBody>
          <a:bodyPr/>
          <a:lstStyle/>
          <a:p>
            <a:r>
              <a:rPr lang="de-DE" dirty="0">
                <a:solidFill>
                  <a:schemeClr val="bg1"/>
                </a:solidFill>
              </a:rPr>
              <a:t>E: careers.team@moulton.ac.uk    T: 01604 491131 Ext: 2017</a:t>
            </a:r>
            <a:endParaRPr lang="en-US" b="1" dirty="0">
              <a:solidFill>
                <a:schemeClr val="bg1"/>
              </a:solidFill>
            </a:endParaRPr>
          </a:p>
        </p:txBody>
      </p:sp>
    </p:spTree>
    <p:custDataLst>
      <p:tags r:id="rId1"/>
    </p:custDataLst>
    <p:extLst>
      <p:ext uri="{BB962C8B-B14F-4D97-AF65-F5344CB8AC3E}">
        <p14:creationId xmlns:p14="http://schemas.microsoft.com/office/powerpoint/2010/main" val="38621616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64538" y="4840071"/>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74</a:t>
            </a:fld>
            <a:endParaRPr lang="en-US"/>
          </a:p>
        </p:txBody>
      </p:sp>
      <p:sp>
        <p:nvSpPr>
          <p:cNvPr id="6" name="TextBox 5">
            <a:extLst>
              <a:ext uri="{FF2B5EF4-FFF2-40B4-BE49-F238E27FC236}">
                <a16:creationId xmlns:a16="http://schemas.microsoft.com/office/drawing/2014/main" id="{A1FDBBD0-DC31-4AF7-8941-2E88CE83BBFC}"/>
              </a:ext>
            </a:extLst>
          </p:cNvPr>
          <p:cNvSpPr txBox="1"/>
          <p:nvPr/>
        </p:nvSpPr>
        <p:spPr>
          <a:xfrm>
            <a:off x="287338" y="1635125"/>
            <a:ext cx="2342396" cy="1077218"/>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If your school or college pay for your application you won't need to enter any card details.</a:t>
            </a:r>
            <a:endParaRPr lang="en-GB" sz="1600" dirty="0">
              <a:latin typeface="Roboto Light "/>
            </a:endParaRPr>
          </a:p>
        </p:txBody>
      </p:sp>
      <p:grpSp>
        <p:nvGrpSpPr>
          <p:cNvPr id="5" name="Group 4">
            <a:extLst>
              <a:ext uri="{FF2B5EF4-FFF2-40B4-BE49-F238E27FC236}">
                <a16:creationId xmlns:a16="http://schemas.microsoft.com/office/drawing/2014/main" id="{A15A8CBF-0767-4E0A-B6A4-EA85AAE9ACF9}"/>
              </a:ext>
            </a:extLst>
          </p:cNvPr>
          <p:cNvGrpSpPr/>
          <p:nvPr/>
        </p:nvGrpSpPr>
        <p:grpSpPr>
          <a:xfrm>
            <a:off x="2755827" y="1114698"/>
            <a:ext cx="5997592" cy="2630324"/>
            <a:chOff x="2755827" y="1114698"/>
            <a:chExt cx="5997592" cy="2630324"/>
          </a:xfrm>
        </p:grpSpPr>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3"/>
            <a:stretch>
              <a:fillRect/>
            </a:stretch>
          </p:blipFill>
          <p:spPr>
            <a:xfrm>
              <a:off x="2755827" y="1114698"/>
              <a:ext cx="5997592" cy="2630324"/>
            </a:xfrm>
            <a:prstGeom prst="roundRect">
              <a:avLst>
                <a:gd name="adj" fmla="val 5224"/>
              </a:avLst>
            </a:prstGeom>
            <a:ln w="6350">
              <a:solidFill>
                <a:schemeClr val="tx2">
                  <a:lumMod val="40000"/>
                  <a:lumOff val="60000"/>
                </a:schemeClr>
              </a:solidFill>
            </a:ln>
            <a:effectLst/>
          </p:spPr>
        </p:pic>
        <p:sp>
          <p:nvSpPr>
            <p:cNvPr id="2" name="Rectangle 1">
              <a:extLst>
                <a:ext uri="{FF2B5EF4-FFF2-40B4-BE49-F238E27FC236}">
                  <a16:creationId xmlns:a16="http://schemas.microsoft.com/office/drawing/2014/main" id="{C4D457A1-1BAE-4D6C-A154-44EC8FA51312}"/>
                </a:ext>
              </a:extLst>
            </p:cNvPr>
            <p:cNvSpPr/>
            <p:nvPr/>
          </p:nvSpPr>
          <p:spPr>
            <a:xfrm>
              <a:off x="2949432" y="1718441"/>
              <a:ext cx="1110189" cy="102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ooter Placeholder 7">
            <a:extLst>
              <a:ext uri="{FF2B5EF4-FFF2-40B4-BE49-F238E27FC236}">
                <a16:creationId xmlns:a16="http://schemas.microsoft.com/office/drawing/2014/main" id="{708BCF65-E1CB-BDAF-864D-FDCC57FB44BF}"/>
              </a:ext>
            </a:extLst>
          </p:cNvPr>
          <p:cNvSpPr>
            <a:spLocks noGrp="1"/>
          </p:cNvSpPr>
          <p:nvPr>
            <p:ph type="ftr" sz="quarter" idx="3"/>
          </p:nvPr>
        </p:nvSpPr>
        <p:spPr/>
        <p:txBody>
          <a:bodyPr/>
          <a:lstStyle/>
          <a:p>
            <a:r>
              <a:rPr lang="de-DE"/>
              <a:t>E: careers.team@moulton.ac.uk    T: 01604 491131 Ext: 2017</a:t>
            </a:r>
            <a:endParaRPr lang="en-US" b="1"/>
          </a:p>
        </p:txBody>
      </p:sp>
      <p:sp>
        <p:nvSpPr>
          <p:cNvPr id="9" name="Slide Number Placeholder 8">
            <a:extLst>
              <a:ext uri="{FF2B5EF4-FFF2-40B4-BE49-F238E27FC236}">
                <a16:creationId xmlns:a16="http://schemas.microsoft.com/office/drawing/2014/main" id="{BC273402-4775-9E91-F89C-31448433EEE9}"/>
              </a:ext>
            </a:extLst>
          </p:cNvPr>
          <p:cNvSpPr>
            <a:spLocks noGrp="1"/>
          </p:cNvSpPr>
          <p:nvPr>
            <p:ph type="sldNum" sz="quarter" idx="4"/>
          </p:nvPr>
        </p:nvSpPr>
        <p:spPr/>
        <p:txBody>
          <a:bodyPr/>
          <a:lstStyle/>
          <a:p>
            <a:r>
              <a:rPr lang="en-US"/>
              <a:t>|   </a:t>
            </a:r>
            <a:fld id="{D7A593A7-184A-6D43-8A36-702213271FF9}" type="slidenum">
              <a:rPr lang="en-US" smtClean="0"/>
              <a:pPr/>
              <a:t>74</a:t>
            </a:fld>
            <a:endParaRPr lang="en-US"/>
          </a:p>
        </p:txBody>
      </p:sp>
    </p:spTree>
    <p:custDataLst>
      <p:tags r:id="rId1"/>
    </p:custDataLst>
    <p:extLst>
      <p:ext uri="{BB962C8B-B14F-4D97-AF65-F5344CB8AC3E}">
        <p14:creationId xmlns:p14="http://schemas.microsoft.com/office/powerpoint/2010/main" val="39525201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388186" y="4847954"/>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75</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475830" y="1708544"/>
            <a:ext cx="2320766" cy="132343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i="0" u="none" strike="noStrike" kern="1200" cap="none" spc="0" baseline="0" dirty="0">
                <a:solidFill>
                  <a:srgbClr val="000000"/>
                </a:solidFill>
                <a:uFillTx/>
                <a:latin typeface="Roboto Light "/>
              </a:rPr>
              <a:t>If you need to pay by card you will see this, click </a:t>
            </a:r>
            <a:r>
              <a:rPr lang="en-GB" sz="1600" b="1" i="0" u="none" strike="noStrike" kern="1200" cap="none" spc="0" baseline="0" dirty="0">
                <a:solidFill>
                  <a:srgbClr val="000000"/>
                </a:solidFill>
                <a:uFillTx/>
                <a:latin typeface="Roboto Light "/>
              </a:rPr>
              <a:t>Pay now </a:t>
            </a:r>
            <a:r>
              <a:rPr lang="en-GB" sz="1600" i="0" u="none" strike="noStrike" kern="1200" cap="none" spc="0" baseline="0" dirty="0">
                <a:solidFill>
                  <a:srgbClr val="000000"/>
                </a:solidFill>
                <a:uFillTx/>
                <a:latin typeface="Roboto Light "/>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a:grpSpLocks noGrp="1" noUngrp="1" noRot="1" noMove="1" noResize="1"/>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Grp="1" noRot="1" noChangeAspect="1" noMove="1" noResize="1" noEditPoints="1" noAdjustHandles="1" noChangeArrowheads="1" noChangeShapeType="1" noCrop="1"/>
            </p:cNvPicPr>
            <p:nvPr/>
          </p:nvPicPr>
          <p:blipFill>
            <a:blip r:embed="rId3"/>
            <a:stretch>
              <a:fillRect/>
            </a:stretch>
          </p:blipFill>
          <p:spPr>
            <a:xfrm>
              <a:off x="2999634" y="794771"/>
              <a:ext cx="5069373" cy="3553958"/>
            </a:xfrm>
            <a:prstGeom prst="roundRect">
              <a:avLst>
                <a:gd name="adj" fmla="val 5224"/>
              </a:avLst>
            </a:prstGeom>
            <a:ln w="6350">
              <a:solidFill>
                <a:schemeClr val="tx2">
                  <a:lumMod val="40000"/>
                  <a:lumOff val="60000"/>
                </a:schemeClr>
              </a:solidFill>
            </a:ln>
            <a:effectLst/>
          </p:spPr>
        </p:pic>
        <p:sp>
          <p:nvSpPr>
            <p:cNvPr id="2" name="TextBox 1">
              <a:extLst>
                <a:ext uri="{FF2B5EF4-FFF2-40B4-BE49-F238E27FC236}">
                  <a16:creationId xmlns:a16="http://schemas.microsoft.com/office/drawing/2014/main" id="{57C8D07B-0255-47A2-9731-A308276E315E}"/>
                </a:ext>
              </a:extLst>
            </p:cNvPr>
            <p:cNvSpPr txBox="1">
              <a:spLocks noGrp="1" noRot="1" noMove="1" noResize="1" noEditPoints="1" noAdjustHandles="1" noChangeArrowheads="1" noChangeShapeType="1"/>
            </p:cNvSpPr>
            <p:nvPr/>
          </p:nvSpPr>
          <p:spPr>
            <a:xfrm>
              <a:off x="4526580" y="3099191"/>
              <a:ext cx="574255" cy="1692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00" b="1">
                  <a:solidFill>
                    <a:schemeClr val="bg1">
                      <a:lumMod val="65000"/>
                    </a:schemeClr>
                  </a:solidFill>
                  <a:latin typeface="+mj-lt"/>
                </a:rPr>
                <a:t>£27.00</a:t>
              </a:r>
            </a:p>
          </p:txBody>
        </p:sp>
      </p:grpSp>
      <p:sp>
        <p:nvSpPr>
          <p:cNvPr id="8" name="Footer Placeholder 7">
            <a:extLst>
              <a:ext uri="{FF2B5EF4-FFF2-40B4-BE49-F238E27FC236}">
                <a16:creationId xmlns:a16="http://schemas.microsoft.com/office/drawing/2014/main" id="{C4B2A853-85E5-9891-752D-024FCAA4614D}"/>
              </a:ext>
            </a:extLst>
          </p:cNvPr>
          <p:cNvSpPr>
            <a:spLocks noGrp="1"/>
          </p:cNvSpPr>
          <p:nvPr>
            <p:ph type="ftr" sz="quarter" idx="3"/>
          </p:nvPr>
        </p:nvSpPr>
        <p:spPr/>
        <p:txBody>
          <a:bodyPr/>
          <a:lstStyle/>
          <a:p>
            <a:r>
              <a:rPr lang="de-DE"/>
              <a:t>E: careers.team@moulton.ac.uk    T: 01604 491131 Ext: 2017</a:t>
            </a:r>
            <a:endParaRPr lang="en-US" b="1"/>
          </a:p>
        </p:txBody>
      </p:sp>
      <p:sp>
        <p:nvSpPr>
          <p:cNvPr id="9" name="Slide Number Placeholder 8">
            <a:extLst>
              <a:ext uri="{FF2B5EF4-FFF2-40B4-BE49-F238E27FC236}">
                <a16:creationId xmlns:a16="http://schemas.microsoft.com/office/drawing/2014/main" id="{DF696E8E-3C62-132B-E84F-B5E7911B39D0}"/>
              </a:ext>
            </a:extLst>
          </p:cNvPr>
          <p:cNvSpPr>
            <a:spLocks noGrp="1"/>
          </p:cNvSpPr>
          <p:nvPr>
            <p:ph type="sldNum" sz="quarter" idx="4"/>
          </p:nvPr>
        </p:nvSpPr>
        <p:spPr/>
        <p:txBody>
          <a:bodyPr/>
          <a:lstStyle/>
          <a:p>
            <a:r>
              <a:rPr lang="en-US"/>
              <a:t>|   </a:t>
            </a:r>
            <a:fld id="{D7A593A7-184A-6D43-8A36-702213271FF9}" type="slidenum">
              <a:rPr lang="en-US" smtClean="0"/>
              <a:pPr/>
              <a:t>75</a:t>
            </a:fld>
            <a:endParaRPr lang="en-US"/>
          </a:p>
        </p:txBody>
      </p:sp>
      <p:sp>
        <p:nvSpPr>
          <p:cNvPr id="4" name="Rectangle 3">
            <a:extLst>
              <a:ext uri="{FF2B5EF4-FFF2-40B4-BE49-F238E27FC236}">
                <a16:creationId xmlns:a16="http://schemas.microsoft.com/office/drawing/2014/main" id="{0B401A93-0F6F-A153-5DFF-8DC974D1C203}"/>
              </a:ext>
            </a:extLst>
          </p:cNvPr>
          <p:cNvSpPr/>
          <p:nvPr/>
        </p:nvSpPr>
        <p:spPr>
          <a:xfrm>
            <a:off x="4557225" y="3099191"/>
            <a:ext cx="441824" cy="169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£28.50</a:t>
            </a:r>
          </a:p>
        </p:txBody>
      </p:sp>
    </p:spTree>
    <p:custDataLst>
      <p:tags r:id="rId1"/>
    </p:custDataLst>
    <p:extLst>
      <p:ext uri="{BB962C8B-B14F-4D97-AF65-F5344CB8AC3E}">
        <p14:creationId xmlns:p14="http://schemas.microsoft.com/office/powerpoint/2010/main" val="2291652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077321"/>
            <a:ext cx="2568007" cy="3293209"/>
          </a:xfrm>
          <a:prstGeom prst="rect">
            <a:avLst/>
          </a:prstGeom>
          <a:noFill/>
          <a:ln cap="flat">
            <a:noFill/>
          </a:ln>
        </p:spPr>
        <p:txBody>
          <a:bodyPr vert="horz" wrap="square" lIns="91440" tIns="45720" rIns="91440" bIns="45720" anchor="t" anchorCtr="0" compatLnSpc="1">
            <a:spAutoFit/>
          </a:bodyPr>
          <a:lstStyle/>
          <a:p>
            <a:r>
              <a:rPr lang="en-GB" sz="1600" dirty="0">
                <a:solidFill>
                  <a:srgbClr val="000000"/>
                </a:solidFill>
                <a:latin typeface="Roboto Light "/>
              </a:rPr>
              <a:t>When you've paid and submitted your application, it will go to your school/college to check. </a:t>
            </a:r>
          </a:p>
          <a:p>
            <a:endParaRPr lang="en-GB" sz="1600" dirty="0">
              <a:solidFill>
                <a:srgbClr val="000000"/>
              </a:solidFill>
              <a:latin typeface="Roboto Light "/>
            </a:endParaRPr>
          </a:p>
          <a:p>
            <a:r>
              <a:rPr lang="en-GB" sz="1600" dirty="0">
                <a:solidFill>
                  <a:srgbClr val="000000"/>
                </a:solidFill>
                <a:latin typeface="Roboto Light "/>
              </a:rPr>
              <a:t>They will submit the application to UCAS.</a:t>
            </a:r>
            <a:endParaRPr lang="en-GB" sz="1600" dirty="0">
              <a:solidFill>
                <a:srgbClr val="000000"/>
              </a:solidFill>
              <a:latin typeface="Roboto Light "/>
              <a:cs typeface="Calibri"/>
            </a:endParaRPr>
          </a:p>
          <a:p>
            <a:endParaRPr lang="en-GB" sz="1600" dirty="0">
              <a:solidFill>
                <a:srgbClr val="000000"/>
              </a:solidFill>
              <a:latin typeface="Roboto Light "/>
            </a:endParaRPr>
          </a:p>
          <a:p>
            <a:r>
              <a:rPr lang="en-GB" sz="1600" dirty="0">
                <a:latin typeface="Roboto Light "/>
                <a:ea typeface="+mn-lt"/>
                <a:cs typeface="+mn-lt"/>
              </a:rPr>
              <a:t>If you log in after you’ve submitted your application, you’ll see a read only version of it.</a:t>
            </a:r>
            <a:endParaRPr lang="en-GB" dirty="0">
              <a:latin typeface="Roboto Light "/>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455689" y="483658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76</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3"/>
          <a:srcRect t="12708" r="1387" b="1464"/>
          <a:stretch/>
        </p:blipFill>
        <p:spPr>
          <a:xfrm>
            <a:off x="3033165" y="1203761"/>
            <a:ext cx="5697955" cy="2561896"/>
          </a:xfrm>
          <a:prstGeom prst="roundRect">
            <a:avLst>
              <a:gd name="adj" fmla="val 5224"/>
            </a:avLst>
          </a:prstGeom>
          <a:ln w="6350">
            <a:solidFill>
              <a:schemeClr val="tx2">
                <a:lumMod val="40000"/>
                <a:lumOff val="60000"/>
              </a:schemeClr>
            </a:solidFill>
          </a:ln>
          <a:effectLst/>
        </p:spPr>
      </p:pic>
      <p:sp>
        <p:nvSpPr>
          <p:cNvPr id="5" name="Footer Placeholder 4">
            <a:extLst>
              <a:ext uri="{FF2B5EF4-FFF2-40B4-BE49-F238E27FC236}">
                <a16:creationId xmlns:a16="http://schemas.microsoft.com/office/drawing/2014/main" id="{E42DBCFB-FFB4-479E-BAB6-53A20273DF88}"/>
              </a:ext>
            </a:extLst>
          </p:cNvPr>
          <p:cNvSpPr>
            <a:spLocks noGrp="1"/>
          </p:cNvSpPr>
          <p:nvPr>
            <p:ph type="ftr" sz="quarter" idx="3"/>
          </p:nvPr>
        </p:nvSpPr>
        <p:spPr>
          <a:xfrm>
            <a:off x="1213297" y="4830598"/>
            <a:ext cx="4482625"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E: careers.team@moulton.ac.uk    T: 01604 491131 Ext: 2017</a:t>
            </a:r>
            <a:endParaRPr lang="en-US" b="1"/>
          </a:p>
        </p:txBody>
      </p:sp>
      <p:sp>
        <p:nvSpPr>
          <p:cNvPr id="3" name="Slide Number Placeholder 2">
            <a:extLst>
              <a:ext uri="{FF2B5EF4-FFF2-40B4-BE49-F238E27FC236}">
                <a16:creationId xmlns:a16="http://schemas.microsoft.com/office/drawing/2014/main" id="{062A4EBA-DA23-0495-80CC-18ECDC2563A8}"/>
              </a:ext>
            </a:extLst>
          </p:cNvPr>
          <p:cNvSpPr>
            <a:spLocks noGrp="1"/>
          </p:cNvSpPr>
          <p:nvPr>
            <p:ph type="sldNum" sz="quarter" idx="4"/>
          </p:nvPr>
        </p:nvSpPr>
        <p:spPr/>
        <p:txBody>
          <a:bodyPr/>
          <a:lstStyle/>
          <a:p>
            <a:r>
              <a:rPr lang="en-US"/>
              <a:t>|   </a:t>
            </a:r>
            <a:fld id="{D7A593A7-184A-6D43-8A36-702213271FF9}" type="slidenum">
              <a:rPr lang="en-US" smtClean="0"/>
              <a:pPr/>
              <a:t>76</a:t>
            </a:fld>
            <a:endParaRPr lang="en-US"/>
          </a:p>
        </p:txBody>
      </p:sp>
    </p:spTree>
    <p:custDataLst>
      <p:tags r:id="rId1"/>
    </p:custDataLst>
    <p:extLst>
      <p:ext uri="{BB962C8B-B14F-4D97-AF65-F5344CB8AC3E}">
        <p14:creationId xmlns:p14="http://schemas.microsoft.com/office/powerpoint/2010/main" val="34076969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dirty="0">
                <a:latin typeface="Roboto "/>
              </a:rPr>
              <a:t>Tracking your application.  </a:t>
            </a:r>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77</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de-DE">
                <a:solidFill>
                  <a:schemeClr val="bg1"/>
                </a:solidFill>
              </a:rPr>
              <a:t>E: careers.team@moulton.ac.uk    T: 01604 491131 Ext: 2017</a:t>
            </a:r>
            <a:endParaRPr lang="en-US" b="1">
              <a:solidFill>
                <a:schemeClr val="bg1"/>
              </a:solidFill>
            </a:endParaRPr>
          </a:p>
        </p:txBody>
      </p:sp>
    </p:spTree>
    <p:custDataLst>
      <p:tags r:id="rId1"/>
    </p:custDataLst>
    <p:extLst>
      <p:ext uri="{BB962C8B-B14F-4D97-AF65-F5344CB8AC3E}">
        <p14:creationId xmlns:p14="http://schemas.microsoft.com/office/powerpoint/2010/main" val="3579610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78</a:t>
            </a:fld>
            <a:endParaRPr lang="en-US">
              <a:solidFill>
                <a:schemeClr val="bg1"/>
              </a:solidFill>
            </a:endParaRPr>
          </a:p>
        </p:txBody>
      </p:sp>
      <p:sp>
        <p:nvSpPr>
          <p:cNvPr id="2" name="TextBox 1">
            <a:extLst>
              <a:ext uri="{FF2B5EF4-FFF2-40B4-BE49-F238E27FC236}">
                <a16:creationId xmlns:a16="http://schemas.microsoft.com/office/drawing/2014/main" id="{6FD33D52-5A1E-44B6-AF45-7CD5FAD021A0}"/>
              </a:ext>
            </a:extLst>
          </p:cNvPr>
          <p:cNvSpPr txBox="1"/>
          <p:nvPr/>
        </p:nvSpPr>
        <p:spPr>
          <a:xfrm>
            <a:off x="287337" y="466220"/>
            <a:ext cx="8569325" cy="584775"/>
          </a:xfrm>
          <a:prstGeom prst="rect">
            <a:avLst/>
          </a:prstGeom>
          <a:noFill/>
        </p:spPr>
        <p:txBody>
          <a:bodyPr wrap="square" rtlCol="0">
            <a:spAutoFit/>
          </a:bodyPr>
          <a:lstStyle/>
          <a:p>
            <a:r>
              <a:rPr lang="en-GB" sz="1600" dirty="0">
                <a:latin typeface="Roboto Light "/>
              </a:rPr>
              <a:t>The banner at the top of your UCAS Hub will update as the status of your application changes. Click on it to go to your application. </a:t>
            </a:r>
          </a:p>
        </p:txBody>
      </p:sp>
      <p:grpSp>
        <p:nvGrpSpPr>
          <p:cNvPr id="22" name="Group 21">
            <a:extLst>
              <a:ext uri="{FF2B5EF4-FFF2-40B4-BE49-F238E27FC236}">
                <a16:creationId xmlns:a16="http://schemas.microsoft.com/office/drawing/2014/main" id="{CC50BE2D-91B1-86F3-C2B9-0C7499E1DBA6}"/>
              </a:ext>
            </a:extLst>
          </p:cNvPr>
          <p:cNvGrpSpPr>
            <a:grpSpLocks noGrp="1" noUngrp="1" noRot="1" noMove="1" noResize="1"/>
          </p:cNvGrpSpPr>
          <p:nvPr/>
        </p:nvGrpSpPr>
        <p:grpSpPr>
          <a:xfrm>
            <a:off x="221261" y="1267544"/>
            <a:ext cx="8701477" cy="3271094"/>
            <a:chOff x="221261" y="1267544"/>
            <a:chExt cx="8701477" cy="3271094"/>
          </a:xfrm>
        </p:grpSpPr>
        <p:grpSp>
          <p:nvGrpSpPr>
            <p:cNvPr id="21" name="Group 20">
              <a:extLst>
                <a:ext uri="{FF2B5EF4-FFF2-40B4-BE49-F238E27FC236}">
                  <a16:creationId xmlns:a16="http://schemas.microsoft.com/office/drawing/2014/main" id="{443D47F1-C43A-8EAB-796F-F35FC49C17DA}"/>
                </a:ext>
              </a:extLst>
            </p:cNvPr>
            <p:cNvGrpSpPr>
              <a:grpSpLocks noGrp="1" noUngrp="1" noRot="1" noMove="1" noResize="1"/>
            </p:cNvGrpSpPr>
            <p:nvPr/>
          </p:nvGrpSpPr>
          <p:grpSpPr>
            <a:xfrm>
              <a:off x="221261" y="1267544"/>
              <a:ext cx="8701477" cy="1894921"/>
              <a:chOff x="259986" y="1118433"/>
              <a:chExt cx="8701477" cy="1894921"/>
            </a:xfrm>
          </p:grpSpPr>
          <p:pic>
            <p:nvPicPr>
              <p:cNvPr id="5" name="Picture 4">
                <a:extLst>
                  <a:ext uri="{FF2B5EF4-FFF2-40B4-BE49-F238E27FC236}">
                    <a16:creationId xmlns:a16="http://schemas.microsoft.com/office/drawing/2014/main" id="{F4BD977A-E6F4-13D3-828D-4DD53B9FDC34}"/>
                  </a:ext>
                </a:extLst>
              </p:cNvPr>
              <p:cNvPicPr>
                <a:picLocks noGrp="1" noRot="1" noChangeAspect="1" noMove="1" noResize="1" noEditPoints="1" noAdjustHandles="1" noChangeArrowheads="1" noChangeShapeType="1" noCrop="1"/>
              </p:cNvPicPr>
              <p:nvPr/>
            </p:nvPicPr>
            <p:blipFill rotWithShape="1">
              <a:blip r:embed="rId3"/>
              <a:srcRect l="3217" t="7898" r="28690" b="8041"/>
              <a:stretch/>
            </p:blipFill>
            <p:spPr>
              <a:xfrm>
                <a:off x="259986" y="1118433"/>
                <a:ext cx="4210823" cy="808614"/>
              </a:xfrm>
              <a:prstGeom prst="rect">
                <a:avLst/>
              </a:prstGeom>
            </p:spPr>
          </p:pic>
          <p:pic>
            <p:nvPicPr>
              <p:cNvPr id="8" name="Picture 7">
                <a:extLst>
                  <a:ext uri="{FF2B5EF4-FFF2-40B4-BE49-F238E27FC236}">
                    <a16:creationId xmlns:a16="http://schemas.microsoft.com/office/drawing/2014/main" id="{3A5C8DFC-EAB9-5840-F018-7B5D631F5783}"/>
                  </a:ext>
                </a:extLst>
              </p:cNvPr>
              <p:cNvPicPr>
                <a:picLocks noGrp="1" noRot="1" noChangeAspect="1" noMove="1" noResize="1" noEditPoints="1" noAdjustHandles="1" noChangeArrowheads="1" noChangeShapeType="1" noCrop="1"/>
              </p:cNvPicPr>
              <p:nvPr/>
            </p:nvPicPr>
            <p:blipFill rotWithShape="1">
              <a:blip r:embed="rId4"/>
              <a:srcRect l="2733" r="8178"/>
              <a:stretch/>
            </p:blipFill>
            <p:spPr>
              <a:xfrm>
                <a:off x="4452875" y="1131548"/>
                <a:ext cx="4483101" cy="918614"/>
              </a:xfrm>
              <a:prstGeom prst="rect">
                <a:avLst/>
              </a:prstGeom>
            </p:spPr>
          </p:pic>
          <p:pic>
            <p:nvPicPr>
              <p:cNvPr id="10" name="Picture 9">
                <a:extLst>
                  <a:ext uri="{FF2B5EF4-FFF2-40B4-BE49-F238E27FC236}">
                    <a16:creationId xmlns:a16="http://schemas.microsoft.com/office/drawing/2014/main" id="{BAC96915-5D21-B89A-9E8F-ED6C7CD7A37D}"/>
                  </a:ext>
                </a:extLst>
              </p:cNvPr>
              <p:cNvPicPr>
                <a:picLocks noGrp="1" noRot="1" noChangeAspect="1" noMove="1" noResize="1" noEditPoints="1" noAdjustHandles="1" noChangeArrowheads="1" noChangeShapeType="1" noCrop="1"/>
              </p:cNvPicPr>
              <p:nvPr/>
            </p:nvPicPr>
            <p:blipFill rotWithShape="1">
              <a:blip r:embed="rId5"/>
              <a:srcRect l="3339"/>
              <a:stretch/>
            </p:blipFill>
            <p:spPr>
              <a:xfrm>
                <a:off x="259986" y="2097108"/>
                <a:ext cx="3910710" cy="886438"/>
              </a:xfrm>
              <a:prstGeom prst="rect">
                <a:avLst/>
              </a:prstGeom>
            </p:spPr>
          </p:pic>
          <p:pic>
            <p:nvPicPr>
              <p:cNvPr id="14" name="Picture 13">
                <a:extLst>
                  <a:ext uri="{FF2B5EF4-FFF2-40B4-BE49-F238E27FC236}">
                    <a16:creationId xmlns:a16="http://schemas.microsoft.com/office/drawing/2014/main" id="{5963EF75-963A-D8D4-8905-0514BF603B8B}"/>
                  </a:ext>
                </a:extLst>
              </p:cNvPr>
              <p:cNvPicPr>
                <a:picLocks noGrp="1" noRot="1" noChangeAspect="1" noMove="1" noResize="1" noEditPoints="1" noAdjustHandles="1" noChangeArrowheads="1" noChangeShapeType="1" noCrop="1"/>
              </p:cNvPicPr>
              <p:nvPr/>
            </p:nvPicPr>
            <p:blipFill rotWithShape="1">
              <a:blip r:embed="rId6"/>
              <a:srcRect l="1723" t="12556" r="10728" b="12016"/>
              <a:stretch/>
            </p:blipFill>
            <p:spPr>
              <a:xfrm>
                <a:off x="4394945" y="2251756"/>
                <a:ext cx="4566518" cy="761598"/>
              </a:xfrm>
              <a:prstGeom prst="rect">
                <a:avLst/>
              </a:prstGeom>
            </p:spPr>
          </p:pic>
        </p:grpSp>
        <p:pic>
          <p:nvPicPr>
            <p:cNvPr id="20" name="Picture 19">
              <a:extLst>
                <a:ext uri="{FF2B5EF4-FFF2-40B4-BE49-F238E27FC236}">
                  <a16:creationId xmlns:a16="http://schemas.microsoft.com/office/drawing/2014/main" id="{63B0F806-C5C2-248D-5AC0-688B9A184F00}"/>
                </a:ext>
              </a:extLst>
            </p:cNvPr>
            <p:cNvPicPr>
              <a:picLocks noGrp="1" noRot="1" noChangeAspect="1" noMove="1" noResize="1" noEditPoints="1" noAdjustHandles="1" noChangeArrowheads="1" noChangeShapeType="1" noCrop="1"/>
            </p:cNvPicPr>
            <p:nvPr/>
          </p:nvPicPr>
          <p:blipFill rotWithShape="1">
            <a:blip r:embed="rId7"/>
            <a:srcRect l="2023" t="13159" r="5216" b="17463"/>
            <a:stretch/>
          </p:blipFill>
          <p:spPr>
            <a:xfrm>
              <a:off x="1203319" y="3840583"/>
              <a:ext cx="6421661" cy="698055"/>
            </a:xfrm>
            <a:prstGeom prst="rect">
              <a:avLst/>
            </a:prstGeom>
          </p:spPr>
        </p:pic>
        <p:sp>
          <p:nvSpPr>
            <p:cNvPr id="3" name="Rectangle 2">
              <a:extLst>
                <a:ext uri="{FF2B5EF4-FFF2-40B4-BE49-F238E27FC236}">
                  <a16:creationId xmlns:a16="http://schemas.microsoft.com/office/drawing/2014/main" id="{7B80E67F-EEDF-BE9C-D006-2170BEF7361C}"/>
                </a:ext>
              </a:extLst>
            </p:cNvPr>
            <p:cNvSpPr>
              <a:spLocks noGrp="1" noRot="1" noMove="1" noResize="1" noEditPoints="1" noAdjustHandles="1" noChangeArrowheads="1" noChangeShapeType="1"/>
            </p:cNvSpPr>
            <p:nvPr/>
          </p:nvSpPr>
          <p:spPr>
            <a:xfrm>
              <a:off x="1052423"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E6F04DB-7575-0D2A-0819-167DC42F7EAA}"/>
                </a:ext>
              </a:extLst>
            </p:cNvPr>
            <p:cNvSpPr>
              <a:spLocks noGrp="1" noRot="1" noMove="1" noResize="1" noEditPoints="1" noAdjustHandles="1" noChangeArrowheads="1" noChangeShapeType="1"/>
            </p:cNvSpPr>
            <p:nvPr/>
          </p:nvSpPr>
          <p:spPr>
            <a:xfrm>
              <a:off x="1203319" y="232613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80F6D18-9AD0-126F-D57F-444F73877DF6}"/>
                </a:ext>
              </a:extLst>
            </p:cNvPr>
            <p:cNvSpPr>
              <a:spLocks noGrp="1" noRot="1" noMove="1" noResize="1" noEditPoints="1" noAdjustHandles="1" noChangeArrowheads="1" noChangeShapeType="1"/>
            </p:cNvSpPr>
            <p:nvPr/>
          </p:nvSpPr>
          <p:spPr>
            <a:xfrm>
              <a:off x="5301694" y="1406106"/>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CCAA0BD-3870-45C0-12A8-72EFEA2AD5B3}"/>
                </a:ext>
              </a:extLst>
            </p:cNvPr>
            <p:cNvSpPr>
              <a:spLocks noGrp="1" noRot="1" noMove="1" noResize="1" noEditPoints="1" noAdjustHandles="1" noChangeArrowheads="1" noChangeShapeType="1"/>
            </p:cNvSpPr>
            <p:nvPr/>
          </p:nvSpPr>
          <p:spPr>
            <a:xfrm>
              <a:off x="5276506" y="2438635"/>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CD56DF1-4C55-A092-5882-C76FFF877F4F}"/>
                </a:ext>
              </a:extLst>
            </p:cNvPr>
            <p:cNvSpPr>
              <a:spLocks noGrp="1" noRot="1" noMove="1" noResize="1" noEditPoints="1" noAdjustHandles="1" noChangeArrowheads="1" noChangeShapeType="1"/>
            </p:cNvSpPr>
            <p:nvPr/>
          </p:nvSpPr>
          <p:spPr>
            <a:xfrm>
              <a:off x="2193869" y="3849209"/>
              <a:ext cx="1362973" cy="132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Footer Placeholder 5">
            <a:extLst>
              <a:ext uri="{FF2B5EF4-FFF2-40B4-BE49-F238E27FC236}">
                <a16:creationId xmlns:a16="http://schemas.microsoft.com/office/drawing/2014/main" id="{1CA7B22A-8703-78D4-C314-D743579218DA}"/>
              </a:ext>
            </a:extLst>
          </p:cNvPr>
          <p:cNvSpPr>
            <a:spLocks noGrp="1"/>
          </p:cNvSpPr>
          <p:nvPr>
            <p:ph type="ftr" sz="quarter" idx="3"/>
          </p:nvPr>
        </p:nvSpPr>
        <p:spPr/>
        <p:txBody>
          <a:bodyPr/>
          <a:lstStyle/>
          <a:p>
            <a:r>
              <a:rPr lang="de-DE"/>
              <a:t>E: careers.team@moulton.ac.uk    T: 01604 491131 Ext: 2017</a:t>
            </a:r>
            <a:endParaRPr lang="en-US" b="1"/>
          </a:p>
        </p:txBody>
      </p:sp>
    </p:spTree>
    <p:custDataLst>
      <p:tags r:id="rId1"/>
    </p:custDataLst>
    <p:extLst>
      <p:ext uri="{BB962C8B-B14F-4D97-AF65-F5344CB8AC3E}">
        <p14:creationId xmlns:p14="http://schemas.microsoft.com/office/powerpoint/2010/main" val="33953539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79</a:t>
            </a:fld>
            <a:endParaRPr lang="en-US">
              <a:solidFill>
                <a:schemeClr val="bg1"/>
              </a:solidFill>
            </a:endParaRPr>
          </a:p>
        </p:txBody>
      </p:sp>
      <p:sp>
        <p:nvSpPr>
          <p:cNvPr id="6" name="Content Placeholder 5">
            <a:extLst>
              <a:ext uri="{FF2B5EF4-FFF2-40B4-BE49-F238E27FC236}">
                <a16:creationId xmlns:a16="http://schemas.microsoft.com/office/drawing/2014/main" id="{DE9C71E0-6AFE-4899-B065-DE2DBCD2AD3E}"/>
              </a:ext>
            </a:extLst>
          </p:cNvPr>
          <p:cNvSpPr>
            <a:spLocks noGrp="1"/>
          </p:cNvSpPr>
          <p:nvPr>
            <p:ph type="body" idx="4294967295"/>
          </p:nvPr>
        </p:nvSpPr>
        <p:spPr>
          <a:xfrm>
            <a:off x="445853" y="1007622"/>
            <a:ext cx="2657767" cy="1630362"/>
          </a:xfrm>
        </p:spPr>
        <p:txBody>
          <a:bodyPr>
            <a:noAutofit/>
          </a:bodyPr>
          <a:lstStyle/>
          <a:p>
            <a:pPr marL="0" indent="0">
              <a:buNone/>
            </a:pPr>
            <a:r>
              <a:rPr lang="en-GB" sz="1600" dirty="0">
                <a:solidFill>
                  <a:schemeClr val="tx1"/>
                </a:solidFill>
                <a:latin typeface="Roboto Light "/>
              </a:rPr>
              <a:t>You’ll be taken to your application status, which displays all of the key information relevant to your application.</a:t>
            </a:r>
            <a:endParaRPr lang="en-GB" sz="1000" dirty="0">
              <a:solidFill>
                <a:schemeClr val="tx1"/>
              </a:solidFill>
              <a:latin typeface="Roboto Light "/>
            </a:endParaRPr>
          </a:p>
          <a:p>
            <a:pPr marL="0" indent="0">
              <a:buNone/>
            </a:pPr>
            <a:r>
              <a:rPr lang="en-GB" sz="1600" dirty="0">
                <a:solidFill>
                  <a:schemeClr val="tx1"/>
                </a:solidFill>
                <a:latin typeface="Roboto Light "/>
              </a:rPr>
              <a:t>It will update to reflect your status and clearly state any actions you need to take.</a:t>
            </a:r>
            <a:endParaRPr lang="en-GB" sz="1600" b="1" dirty="0">
              <a:solidFill>
                <a:schemeClr val="tx1"/>
              </a:solidFill>
              <a:latin typeface="Roboto Light "/>
            </a:endParaRPr>
          </a:p>
          <a:p>
            <a:pPr marL="0" indent="0">
              <a:buNone/>
            </a:pPr>
            <a:r>
              <a:rPr lang="en-GB" sz="1600" b="1" dirty="0">
                <a:solidFill>
                  <a:schemeClr val="tx1"/>
                </a:solidFill>
                <a:latin typeface="Roboto Light "/>
              </a:rPr>
              <a:t>Particularly when you will need to reply to any offers.</a:t>
            </a:r>
            <a:endParaRPr lang="en-GB" sz="1600" dirty="0">
              <a:solidFill>
                <a:schemeClr val="tx1"/>
              </a:solidFill>
              <a:latin typeface="Roboto Light "/>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Grp="1" noRot="1" noChangeAspect="1" noMove="1" noResize="1" noEditPoints="1" noAdjustHandles="1" noChangeArrowheads="1" noChangeShapeType="1" noCrop="1"/>
          </p:cNvPicPr>
          <p:nvPr/>
        </p:nvPicPr>
        <p:blipFill rotWithShape="1">
          <a:blip r:embed="rId3"/>
          <a:srcRect l="2863" t="46725" r="3150" b="8145"/>
          <a:stretch/>
        </p:blipFill>
        <p:spPr>
          <a:xfrm>
            <a:off x="3692434" y="2081760"/>
            <a:ext cx="5085806" cy="918697"/>
          </a:xfrm>
          <a:prstGeom prst="roundRect">
            <a:avLst>
              <a:gd name="adj" fmla="val 11160"/>
            </a:avLst>
          </a:prstGeom>
          <a:ln w="6350">
            <a:solidFill>
              <a:schemeClr val="tx2">
                <a:lumMod val="40000"/>
                <a:lumOff val="60000"/>
              </a:schemeClr>
            </a:solidFill>
          </a:ln>
          <a:effectLst/>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Grp="1" noRot="1" noChangeAspect="1" noMove="1" noResize="1" noEditPoints="1" noAdjustHandles="1" noChangeArrowheads="1" noChangeShapeType="1" noCrop="1"/>
          </p:cNvPicPr>
          <p:nvPr/>
        </p:nvPicPr>
        <p:blipFill rotWithShape="1">
          <a:blip r:embed="rId4"/>
          <a:srcRect l="1328" t="8775" r="1816" b="14532"/>
          <a:stretch/>
        </p:blipFill>
        <p:spPr>
          <a:xfrm>
            <a:off x="4119154" y="827314"/>
            <a:ext cx="4659086" cy="1048886"/>
          </a:xfrm>
          <a:prstGeom prst="roundRect">
            <a:avLst>
              <a:gd name="adj" fmla="val 11160"/>
            </a:avLst>
          </a:prstGeom>
          <a:ln w="6350">
            <a:solidFill>
              <a:schemeClr val="tx2">
                <a:lumMod val="40000"/>
                <a:lumOff val="60000"/>
              </a:schemeClr>
            </a:solidFill>
          </a:ln>
          <a:effectLst/>
        </p:spPr>
      </p:pic>
      <p:pic>
        <p:nvPicPr>
          <p:cNvPr id="3" name="Picture 2">
            <a:extLst>
              <a:ext uri="{FF2B5EF4-FFF2-40B4-BE49-F238E27FC236}">
                <a16:creationId xmlns:a16="http://schemas.microsoft.com/office/drawing/2014/main" id="{442C6B63-63FE-4489-B56A-0BD4F75E7D54}"/>
              </a:ext>
            </a:extLst>
          </p:cNvPr>
          <p:cNvPicPr>
            <a:picLocks noGrp="1" noRot="1" noChangeAspect="1" noMove="1" noResize="1" noEditPoints="1" noAdjustHandles="1" noChangeArrowheads="1" noChangeShapeType="1" noCrop="1"/>
          </p:cNvPicPr>
          <p:nvPr/>
        </p:nvPicPr>
        <p:blipFill rotWithShape="1">
          <a:blip r:embed="rId5"/>
          <a:srcRect l="2165" t="47596" r="3279" b="7446"/>
          <a:stretch/>
        </p:blipFill>
        <p:spPr>
          <a:xfrm>
            <a:off x="3178629" y="3267301"/>
            <a:ext cx="5599612" cy="1295990"/>
          </a:xfrm>
          <a:prstGeom prst="roundRect">
            <a:avLst>
              <a:gd name="adj" fmla="val 11160"/>
            </a:avLst>
          </a:prstGeom>
          <a:ln w="6350">
            <a:solidFill>
              <a:schemeClr val="tx2">
                <a:lumMod val="40000"/>
                <a:lumOff val="60000"/>
              </a:schemeClr>
            </a:solidFill>
          </a:ln>
          <a:effectLst/>
        </p:spPr>
      </p:pic>
      <p:sp>
        <p:nvSpPr>
          <p:cNvPr id="2" name="Footer Placeholder 1">
            <a:extLst>
              <a:ext uri="{FF2B5EF4-FFF2-40B4-BE49-F238E27FC236}">
                <a16:creationId xmlns:a16="http://schemas.microsoft.com/office/drawing/2014/main" id="{4A8F31A6-057B-399C-5BE2-9015FF51D7FD}"/>
              </a:ext>
            </a:extLst>
          </p:cNvPr>
          <p:cNvSpPr>
            <a:spLocks noGrp="1"/>
          </p:cNvSpPr>
          <p:nvPr>
            <p:ph type="ftr" sz="quarter" idx="3"/>
          </p:nvPr>
        </p:nvSpPr>
        <p:spPr/>
        <p:txBody>
          <a:bodyPr/>
          <a:lstStyle/>
          <a:p>
            <a:r>
              <a:rPr lang="de-DE"/>
              <a:t>E: careers.team@moulton.ac.uk    T: 01604 491131 Ext: 2017</a:t>
            </a:r>
            <a:endParaRPr lang="en-US" b="1"/>
          </a:p>
        </p:txBody>
      </p:sp>
    </p:spTree>
    <p:custDataLst>
      <p:tags r:id="rId1"/>
    </p:custDataLst>
    <p:extLst>
      <p:ext uri="{BB962C8B-B14F-4D97-AF65-F5344CB8AC3E}">
        <p14:creationId xmlns:p14="http://schemas.microsoft.com/office/powerpoint/2010/main" val="423621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51ECF0-31DA-B37B-CE56-DE3169CC3442}"/>
              </a:ext>
            </a:extLst>
          </p:cNvPr>
          <p:cNvSpPr>
            <a:spLocks noGrp="1"/>
          </p:cNvSpPr>
          <p:nvPr>
            <p:ph idx="1"/>
          </p:nvPr>
        </p:nvSpPr>
        <p:spPr>
          <a:xfrm>
            <a:off x="382701" y="1659118"/>
            <a:ext cx="2711009" cy="2949525"/>
          </a:xfrm>
        </p:spPr>
        <p:txBody>
          <a:bodyPr/>
          <a:lstStyle/>
          <a:p>
            <a:pPr marL="0" indent="0">
              <a:buNone/>
            </a:pPr>
            <a:r>
              <a:rPr lang="en-GB" sz="1400" dirty="0">
                <a:solidFill>
                  <a:srgbClr val="313537"/>
                </a:solidFill>
                <a:latin typeface="Roboto Light "/>
                <a:ea typeface="+mn-lt"/>
                <a:cs typeface="+mn-lt"/>
              </a:rPr>
              <a:t>You will need to enter your school/college buzzword when you start your application so they can support you with applying. </a:t>
            </a:r>
          </a:p>
          <a:p>
            <a:pPr marL="0" indent="0">
              <a:buNone/>
            </a:pPr>
            <a:r>
              <a:rPr lang="en-GB" sz="1400" dirty="0">
                <a:solidFill>
                  <a:srgbClr val="313537"/>
                </a:solidFill>
                <a:latin typeface="Roboto Light "/>
                <a:ea typeface="+mn-lt"/>
                <a:cs typeface="+mn-lt"/>
              </a:rPr>
              <a:t>This is so UCAS can share your UCAS Hub activity with your school, college, or centre, so they can support you. </a:t>
            </a:r>
          </a:p>
          <a:p>
            <a:pPr marL="0" indent="0">
              <a:buNone/>
            </a:pPr>
            <a:endParaRPr lang="en-GB" sz="1600" dirty="0">
              <a:solidFill>
                <a:srgbClr val="313537"/>
              </a:solidFill>
              <a:latin typeface="Roboto Light "/>
              <a:ea typeface="+mn-lt"/>
              <a:cs typeface="+mn-lt"/>
            </a:endParaRPr>
          </a:p>
          <a:p>
            <a:pPr marL="0" indent="0">
              <a:buNone/>
            </a:pPr>
            <a:endParaRPr lang="en-GB" sz="1600" dirty="0">
              <a:solidFill>
                <a:srgbClr val="313537"/>
              </a:solidFill>
              <a:latin typeface="Roboto Light "/>
              <a:ea typeface="+mn-lt"/>
              <a:cs typeface="+mn-lt"/>
            </a:endParaRPr>
          </a:p>
          <a:p>
            <a:pPr marL="0" indent="0">
              <a:buNone/>
            </a:pPr>
            <a:endParaRPr lang="en-GB" dirty="0"/>
          </a:p>
        </p:txBody>
      </p:sp>
      <p:sp>
        <p:nvSpPr>
          <p:cNvPr id="3" name="Title 2">
            <a:extLst>
              <a:ext uri="{FF2B5EF4-FFF2-40B4-BE49-F238E27FC236}">
                <a16:creationId xmlns:a16="http://schemas.microsoft.com/office/drawing/2014/main" id="{9C5FACE6-7F23-BE34-8B9E-15016EA2E588}"/>
              </a:ext>
            </a:extLst>
          </p:cNvPr>
          <p:cNvSpPr>
            <a:spLocks noGrp="1"/>
          </p:cNvSpPr>
          <p:nvPr>
            <p:ph type="title"/>
          </p:nvPr>
        </p:nvSpPr>
        <p:spPr/>
        <p:txBody>
          <a:bodyPr/>
          <a:lstStyle/>
          <a:p>
            <a:r>
              <a:rPr lang="en-GB" dirty="0">
                <a:latin typeface="Roboto" panose="02000000000000000000" pitchFamily="2" charset="0"/>
              </a:rPr>
              <a:t>Registering for an account</a:t>
            </a:r>
            <a:endParaRPr lang="en-GB" dirty="0"/>
          </a:p>
        </p:txBody>
      </p:sp>
      <p:sp>
        <p:nvSpPr>
          <p:cNvPr id="5" name="Slide Number Placeholder 4">
            <a:extLst>
              <a:ext uri="{FF2B5EF4-FFF2-40B4-BE49-F238E27FC236}">
                <a16:creationId xmlns:a16="http://schemas.microsoft.com/office/drawing/2014/main" id="{AB27CE52-4672-F8A0-30DE-392CB22236ED}"/>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6" name="Footer Placeholder 5">
            <a:extLst>
              <a:ext uri="{FF2B5EF4-FFF2-40B4-BE49-F238E27FC236}">
                <a16:creationId xmlns:a16="http://schemas.microsoft.com/office/drawing/2014/main" id="{874F76CD-C35D-EFB7-9FE7-EB155E726E8C}"/>
              </a:ext>
            </a:extLst>
          </p:cNvPr>
          <p:cNvSpPr>
            <a:spLocks noGrp="1"/>
          </p:cNvSpPr>
          <p:nvPr>
            <p:ph type="ftr" sz="quarter" idx="3"/>
          </p:nvPr>
        </p:nvSpPr>
        <p:spPr/>
        <p:txBody>
          <a:bodyPr/>
          <a:lstStyle/>
          <a:p>
            <a:r>
              <a:rPr lang="de-DE"/>
              <a:t>E: careers.team@moulton.ac.uk    T: 01604 491131 Ext: 2017</a:t>
            </a:r>
            <a:endParaRPr lang="en-US" b="1"/>
          </a:p>
        </p:txBody>
      </p:sp>
      <p:pic>
        <p:nvPicPr>
          <p:cNvPr id="7" name="Picture 6">
            <a:extLst>
              <a:ext uri="{FF2B5EF4-FFF2-40B4-BE49-F238E27FC236}">
                <a16:creationId xmlns:a16="http://schemas.microsoft.com/office/drawing/2014/main" id="{075F1131-251E-A574-E878-4C91E4B5F23E}"/>
              </a:ext>
            </a:extLst>
          </p:cNvPr>
          <p:cNvPicPr>
            <a:picLocks noChangeAspect="1"/>
          </p:cNvPicPr>
          <p:nvPr/>
        </p:nvPicPr>
        <p:blipFill rotWithShape="1">
          <a:blip r:embed="rId2"/>
          <a:srcRect l="26299" t="14285" r="28753" b="13871"/>
          <a:stretch/>
        </p:blipFill>
        <p:spPr>
          <a:xfrm>
            <a:off x="3405161" y="1365332"/>
            <a:ext cx="2242885" cy="1827474"/>
          </a:xfrm>
          <a:prstGeom prst="roundRect">
            <a:avLst/>
          </a:prstGeom>
        </p:spPr>
      </p:pic>
      <p:pic>
        <p:nvPicPr>
          <p:cNvPr id="8" name="Picture 7">
            <a:extLst>
              <a:ext uri="{FF2B5EF4-FFF2-40B4-BE49-F238E27FC236}">
                <a16:creationId xmlns:a16="http://schemas.microsoft.com/office/drawing/2014/main" id="{8BD00D8A-6652-BCF4-FE47-5AA5EE5A42E0}"/>
              </a:ext>
            </a:extLst>
          </p:cNvPr>
          <p:cNvPicPr>
            <a:picLocks noChangeAspect="1"/>
          </p:cNvPicPr>
          <p:nvPr/>
        </p:nvPicPr>
        <p:blipFill rotWithShape="1">
          <a:blip r:embed="rId3"/>
          <a:srcRect l="21728" r="26171"/>
          <a:stretch/>
        </p:blipFill>
        <p:spPr>
          <a:xfrm>
            <a:off x="5811253" y="1645682"/>
            <a:ext cx="2950046" cy="2942313"/>
          </a:xfrm>
          <a:prstGeom prst="roundRect">
            <a:avLst/>
          </a:prstGeom>
        </p:spPr>
      </p:pic>
      <p:sp>
        <p:nvSpPr>
          <p:cNvPr id="9" name="TextBox 8">
            <a:extLst>
              <a:ext uri="{FF2B5EF4-FFF2-40B4-BE49-F238E27FC236}">
                <a16:creationId xmlns:a16="http://schemas.microsoft.com/office/drawing/2014/main" id="{FE799D8A-5E1D-7987-6B61-21C1DE52F491}"/>
              </a:ext>
            </a:extLst>
          </p:cNvPr>
          <p:cNvSpPr txBox="1"/>
          <p:nvPr/>
        </p:nvSpPr>
        <p:spPr>
          <a:xfrm>
            <a:off x="2473046" y="3630135"/>
            <a:ext cx="3175000" cy="646331"/>
          </a:xfrm>
          <a:prstGeom prst="rect">
            <a:avLst/>
          </a:prstGeom>
          <a:noFill/>
        </p:spPr>
        <p:txBody>
          <a:bodyPr wrap="square" rtlCol="0">
            <a:spAutoFit/>
          </a:bodyPr>
          <a:lstStyle/>
          <a:p>
            <a:pPr algn="ctr"/>
            <a:r>
              <a:rPr lang="en-GB" dirty="0"/>
              <a:t>*Moulton college buzzword</a:t>
            </a:r>
          </a:p>
          <a:p>
            <a:pPr algn="ctr"/>
            <a:r>
              <a:rPr lang="en-GB" dirty="0"/>
              <a:t>Moulton2025</a:t>
            </a:r>
          </a:p>
        </p:txBody>
      </p:sp>
    </p:spTree>
    <p:extLst>
      <p:ext uri="{BB962C8B-B14F-4D97-AF65-F5344CB8AC3E}">
        <p14:creationId xmlns:p14="http://schemas.microsoft.com/office/powerpoint/2010/main" val="3659597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
          </p:nvPr>
        </p:nvSpPr>
        <p:spPr/>
        <p:txBody>
          <a:bodyPr/>
          <a:lstStyle/>
          <a:p>
            <a:r>
              <a:rPr lang="en-US">
                <a:solidFill>
                  <a:schemeClr val="bg1"/>
                </a:solidFill>
              </a:rPr>
              <a:t>|   </a:t>
            </a:r>
            <a:fld id="{D7A593A7-184A-6D43-8A36-702213271FF9}" type="slidenum">
              <a:rPr lang="en-US" smtClean="0">
                <a:solidFill>
                  <a:schemeClr val="bg1"/>
                </a:solidFill>
              </a:rPr>
              <a:pPr/>
              <a:t>80</a:t>
            </a:fld>
            <a:endParaRPr lang="en-US">
              <a:solidFill>
                <a:schemeClr val="bg1"/>
              </a:solidFill>
            </a:endParaRP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3"/>
          </p:nvPr>
        </p:nvSpPr>
        <p:spPr/>
        <p:txBody>
          <a:bodyPr/>
          <a:lstStyle/>
          <a:p>
            <a:r>
              <a:rPr lang="de-DE" dirty="0"/>
              <a:t>E: careers.team@moulton.ac.uk    T: 01604 491131 Ext: 2017</a:t>
            </a:r>
            <a:endParaRPr lang="en-US" b="1" dirty="0"/>
          </a:p>
        </p:txBody>
      </p:sp>
      <p:sp>
        <p:nvSpPr>
          <p:cNvPr id="3" name="Content Placeholder 2">
            <a:extLst>
              <a:ext uri="{FF2B5EF4-FFF2-40B4-BE49-F238E27FC236}">
                <a16:creationId xmlns:a16="http://schemas.microsoft.com/office/drawing/2014/main" id="{DBAAEB00-437C-41B3-9B53-2095619986B4}"/>
              </a:ext>
            </a:extLst>
          </p:cNvPr>
          <p:cNvSpPr>
            <a:spLocks noGrp="1"/>
          </p:cNvSpPr>
          <p:nvPr>
            <p:ph type="body" idx="4294967295"/>
          </p:nvPr>
        </p:nvSpPr>
        <p:spPr>
          <a:xfrm>
            <a:off x="493150" y="1164795"/>
            <a:ext cx="3460770" cy="3376612"/>
          </a:xfrm>
        </p:spPr>
        <p:txBody>
          <a:bodyPr>
            <a:noAutofit/>
          </a:bodyPr>
          <a:lstStyle/>
          <a:p>
            <a:pPr>
              <a:buClr>
                <a:srgbClr val="0070C0"/>
              </a:buClr>
              <a:buFont typeface="Arial" panose="020B0604020202020204" pitchFamily="34" charset="0"/>
              <a:buChar char="•"/>
            </a:pPr>
            <a:r>
              <a:rPr lang="en-GB" sz="1400" b="1" dirty="0">
                <a:solidFill>
                  <a:schemeClr val="tx1"/>
                </a:solidFill>
                <a:latin typeface="Roboto Light "/>
              </a:rPr>
              <a:t>Latest updates </a:t>
            </a:r>
            <a:r>
              <a:rPr lang="en-GB" sz="1400" dirty="0">
                <a:solidFill>
                  <a:schemeClr val="tx1"/>
                </a:solidFill>
                <a:latin typeface="Roboto Light "/>
              </a:rPr>
              <a:t>– displays offer and decision notifications, click view all updates for full history.</a:t>
            </a:r>
          </a:p>
          <a:p>
            <a:pPr>
              <a:buClr>
                <a:srgbClr val="0070C0"/>
              </a:buClr>
              <a:buFont typeface="Arial" panose="020B0604020202020204" pitchFamily="34" charset="0"/>
              <a:buChar char="•"/>
            </a:pPr>
            <a:r>
              <a:rPr lang="en-GB" sz="1400" b="1" dirty="0">
                <a:solidFill>
                  <a:schemeClr val="tx1"/>
                </a:solidFill>
                <a:latin typeface="Roboto Light "/>
              </a:rPr>
              <a:t>Student bank account info </a:t>
            </a:r>
            <a:r>
              <a:rPr lang="en-GB" sz="1400" dirty="0">
                <a:solidFill>
                  <a:schemeClr val="tx1"/>
                </a:solidFill>
                <a:latin typeface="Roboto Light "/>
              </a:rPr>
              <a:t>– you’ll need this to open a student bank account (when eligible).</a:t>
            </a:r>
          </a:p>
          <a:p>
            <a:pPr>
              <a:buClr>
                <a:srgbClr val="0070C0"/>
              </a:buClr>
              <a:buFont typeface="Arial" panose="020B0604020202020204" pitchFamily="34" charset="0"/>
              <a:buChar char="•"/>
            </a:pPr>
            <a:r>
              <a:rPr lang="en-GB" sz="1400" b="1" dirty="0">
                <a:solidFill>
                  <a:schemeClr val="tx1"/>
                </a:solidFill>
                <a:latin typeface="Roboto Light "/>
              </a:rPr>
              <a:t>View all correspondence </a:t>
            </a:r>
            <a:r>
              <a:rPr lang="en-GB" sz="1400" dirty="0">
                <a:solidFill>
                  <a:schemeClr val="tx1"/>
                </a:solidFill>
                <a:latin typeface="Roboto Light "/>
              </a:rPr>
              <a:t>– all correspondence is grouped by choice. </a:t>
            </a:r>
          </a:p>
          <a:p>
            <a:pPr>
              <a:buClr>
                <a:srgbClr val="0070C0"/>
              </a:buClr>
              <a:buFont typeface="Arial" panose="020B0604020202020204" pitchFamily="34" charset="0"/>
              <a:buChar char="•"/>
            </a:pPr>
            <a:r>
              <a:rPr lang="en-GB" sz="1400" b="1" dirty="0">
                <a:solidFill>
                  <a:schemeClr val="tx1"/>
                </a:solidFill>
                <a:latin typeface="Roboto Light "/>
              </a:rPr>
              <a:t>Centre link permission </a:t>
            </a:r>
            <a:r>
              <a:rPr lang="en-GB" sz="1400" dirty="0">
                <a:solidFill>
                  <a:schemeClr val="tx1"/>
                </a:solidFill>
                <a:latin typeface="Roboto Light "/>
              </a:rPr>
              <a:t>– if you are linked to a centre this enables you to update your sharing preference. Remember if you don’t share with your centre then they will be unable to help support you with your application.  </a:t>
            </a:r>
          </a:p>
        </p:txBody>
      </p:sp>
      <p:grpSp>
        <p:nvGrpSpPr>
          <p:cNvPr id="24" name="Group 23">
            <a:extLst>
              <a:ext uri="{FF2B5EF4-FFF2-40B4-BE49-F238E27FC236}">
                <a16:creationId xmlns:a16="http://schemas.microsoft.com/office/drawing/2014/main" id="{BAEC4C57-FE72-4E71-A4C7-41574E513580}"/>
              </a:ext>
            </a:extLst>
          </p:cNvPr>
          <p:cNvGrpSpPr>
            <a:grpSpLocks noGrp="1" noUngrp="1" noRot="1" noMove="1" noResize="1"/>
          </p:cNvGrpSpPr>
          <p:nvPr/>
        </p:nvGrpSpPr>
        <p:grpSpPr>
          <a:xfrm>
            <a:off x="4153989" y="697182"/>
            <a:ext cx="4362994" cy="940243"/>
            <a:chOff x="2866166" y="768109"/>
            <a:chExt cx="5894700" cy="1321948"/>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Grp="1" noRot="1" noChangeAspect="1" noMove="1" noResize="1" noEditPoints="1" noAdjustHandles="1" noChangeArrowheads="1" noChangeShapeType="1" noCrop="1"/>
            </p:cNvPicPr>
            <p:nvPr/>
          </p:nvPicPr>
          <p:blipFill rotWithShape="1">
            <a:blip r:embed="rId3"/>
            <a:srcRect l="1327" t="9070" r="1770" b="16988"/>
            <a:stretch/>
          </p:blipFill>
          <p:spPr>
            <a:xfrm>
              <a:off x="2866166" y="768109"/>
              <a:ext cx="5894700" cy="1314894"/>
            </a:xfrm>
            <a:prstGeom prst="roundRect">
              <a:avLst>
                <a:gd name="adj" fmla="val 11160"/>
              </a:avLst>
            </a:prstGeom>
            <a:ln w="6350">
              <a:solidFill>
                <a:schemeClr val="tx2">
                  <a:lumMod val="40000"/>
                  <a:lumOff val="60000"/>
                </a:schemeClr>
              </a:solidFill>
            </a:ln>
            <a:effectLst/>
          </p:spPr>
        </p:pic>
        <p:sp>
          <p:nvSpPr>
            <p:cNvPr id="19" name="Rectangle 18">
              <a:extLst>
                <a:ext uri="{FF2B5EF4-FFF2-40B4-BE49-F238E27FC236}">
                  <a16:creationId xmlns:a16="http://schemas.microsoft.com/office/drawing/2014/main" id="{EBB25B0A-71AE-44E5-8145-E0907B6AC2BB}"/>
                </a:ext>
              </a:extLst>
            </p:cNvPr>
            <p:cNvSpPr>
              <a:spLocks noGrp="1" noRot="1" noMove="1" noResize="1" noEditPoints="1" noAdjustHandles="1" noChangeArrowheads="1" noChangeShapeType="1"/>
            </p:cNvSpPr>
            <p:nvPr/>
          </p:nvSpPr>
          <p:spPr>
            <a:xfrm>
              <a:off x="4955177" y="1071154"/>
              <a:ext cx="1550126" cy="1018903"/>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a:grpSpLocks noGrp="1" noUngrp="1" noRot="1" noMove="1" noResize="1"/>
          </p:cNvGrpSpPr>
          <p:nvPr/>
        </p:nvGrpSpPr>
        <p:grpSpPr>
          <a:xfrm>
            <a:off x="4861679" y="3378285"/>
            <a:ext cx="3151251" cy="1837276"/>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Grp="1" noRot="1" noChangeAspect="1" noMove="1" noResize="1" noEditPoints="1" noAdjustHandles="1" noChangeArrowheads="1" noChangeShapeType="1" noCrop="1"/>
            </p:cNvPicPr>
            <p:nvPr/>
          </p:nvPicPr>
          <p:blipFill>
            <a:blip r:embed="rId4"/>
            <a:stretch>
              <a:fillRect/>
            </a:stretch>
          </p:blipFill>
          <p:spPr>
            <a:xfrm>
              <a:off x="3071575" y="2468475"/>
              <a:ext cx="2823050" cy="1452637"/>
            </a:xfrm>
            <a:prstGeom prst="roundRect">
              <a:avLst>
                <a:gd name="adj" fmla="val 11160"/>
              </a:avLst>
            </a:prstGeom>
            <a:ln w="6350">
              <a:solidFill>
                <a:schemeClr val="tx2">
                  <a:lumMod val="40000"/>
                  <a:lumOff val="60000"/>
                </a:schemeClr>
              </a:solidFill>
            </a:ln>
            <a:effectLst/>
          </p:spPr>
        </p:pic>
        <p:sp>
          <p:nvSpPr>
            <p:cNvPr id="20" name="TextBox 19">
              <a:extLst>
                <a:ext uri="{FF2B5EF4-FFF2-40B4-BE49-F238E27FC236}">
                  <a16:creationId xmlns:a16="http://schemas.microsoft.com/office/drawing/2014/main" id="{94B6619B-6EB0-440E-92FE-16ACE031B4CF}"/>
                </a:ext>
              </a:extLst>
            </p:cNvPr>
            <p:cNvSpPr txBox="1">
              <a:spLocks noGrp="1" noRot="1" noMove="1" noResize="1" noEditPoints="1" noAdjustHandles="1" noChangeArrowheads="1" noChangeShapeType="1"/>
            </p:cNvSpPr>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Grp="1" noRot="1" noChangeAspect="1" noMove="1" noResize="1" noEditPoints="1" noAdjustHandles="1" noChangeArrowheads="1" noChangeShapeType="1" noCrop="1"/>
          </p:cNvPicPr>
          <p:nvPr/>
        </p:nvPicPr>
        <p:blipFill>
          <a:blip r:embed="rId5"/>
          <a:stretch>
            <a:fillRect/>
          </a:stretch>
        </p:blipFill>
        <p:spPr>
          <a:xfrm>
            <a:off x="4913127" y="1765273"/>
            <a:ext cx="3034720" cy="1485164"/>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20603196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77D99F-139F-0393-C78D-E3FFB5ED01C8}"/>
              </a:ext>
            </a:extLst>
          </p:cNvPr>
          <p:cNvSpPr>
            <a:spLocks noGrp="1"/>
          </p:cNvSpPr>
          <p:nvPr>
            <p:ph type="sldNum" sz="quarter" idx="4"/>
          </p:nvPr>
        </p:nvSpPr>
        <p:spPr/>
        <p:txBody>
          <a:bodyPr/>
          <a:lstStyle/>
          <a:p>
            <a:r>
              <a:rPr lang="en-US"/>
              <a:t>|   </a:t>
            </a:r>
            <a:fld id="{D7A593A7-184A-6D43-8A36-702213271FF9}" type="slidenum">
              <a:rPr lang="en-US" smtClean="0"/>
              <a:pPr/>
              <a:t>81</a:t>
            </a:fld>
            <a:endParaRPr lang="en-US"/>
          </a:p>
        </p:txBody>
      </p:sp>
      <p:sp>
        <p:nvSpPr>
          <p:cNvPr id="4" name="Footer Placeholder 3">
            <a:extLst>
              <a:ext uri="{FF2B5EF4-FFF2-40B4-BE49-F238E27FC236}">
                <a16:creationId xmlns:a16="http://schemas.microsoft.com/office/drawing/2014/main" id="{D8817589-EDF8-8EFF-84E6-D7B0A6516CFE}"/>
              </a:ext>
            </a:extLst>
          </p:cNvPr>
          <p:cNvSpPr>
            <a:spLocks noGrp="1"/>
          </p:cNvSpPr>
          <p:nvPr>
            <p:ph type="ftr" sz="quarter" idx="3"/>
          </p:nvPr>
        </p:nvSpPr>
        <p:spPr/>
        <p:txBody>
          <a:bodyPr/>
          <a:lstStyle/>
          <a:p>
            <a:r>
              <a:rPr lang="de-DE"/>
              <a:t>E: careers.team@moulton.ac.uk    T: 01604 491131 Ext: 2017</a:t>
            </a:r>
            <a:endParaRPr lang="en-US" b="1"/>
          </a:p>
        </p:txBody>
      </p:sp>
      <p:sp>
        <p:nvSpPr>
          <p:cNvPr id="5" name="Content Placeholder 4">
            <a:extLst>
              <a:ext uri="{FF2B5EF4-FFF2-40B4-BE49-F238E27FC236}">
                <a16:creationId xmlns:a16="http://schemas.microsoft.com/office/drawing/2014/main" id="{50278A74-E2A6-C83F-AA30-99C0C5942633}"/>
              </a:ext>
            </a:extLst>
          </p:cNvPr>
          <p:cNvSpPr txBox="1">
            <a:spLocks/>
          </p:cNvSpPr>
          <p:nvPr/>
        </p:nvSpPr>
        <p:spPr>
          <a:xfrm>
            <a:off x="522707" y="1276103"/>
            <a:ext cx="3175343" cy="2877608"/>
          </a:xfrm>
          <a:prstGeom prst="rect">
            <a:avLst/>
          </a:prstGeom>
          <a:ln>
            <a:noFill/>
          </a:ln>
        </p:spPr>
        <p:txBody>
          <a:bodyPr vert="horz" lIns="0" tIns="0" rIns="0" bIns="0" rtlCol="0">
            <a:normAutofit lnSpcReduction="10000"/>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600" dirty="0">
                <a:latin typeface="Roboto Light "/>
                <a:ea typeface="+mn-ea"/>
                <a:cs typeface="+mn-cs"/>
              </a:rPr>
              <a:t>It’s really important your contact details are kept up to date. </a:t>
            </a:r>
          </a:p>
          <a:p>
            <a:pPr marL="0" indent="0">
              <a:buFont typeface="Wingdings" pitchFamily="2" charset="2"/>
              <a:buNone/>
            </a:pPr>
            <a:r>
              <a:rPr lang="en-GB" sz="1600" dirty="0">
                <a:latin typeface="Roboto Light "/>
                <a:ea typeface="+mn-ea"/>
                <a:cs typeface="+mn-cs"/>
              </a:rPr>
              <a:t>We recommend using a personal email address, rather than a school/college one, so that you have access to it throughout your application journey. </a:t>
            </a:r>
          </a:p>
          <a:p>
            <a:pPr marL="0" indent="0">
              <a:buFont typeface="Wingdings" pitchFamily="2" charset="2"/>
              <a:buNone/>
            </a:pPr>
            <a:r>
              <a:rPr lang="en-GB" sz="1600" dirty="0">
                <a:latin typeface="Roboto Light "/>
                <a:ea typeface="+mn-ea"/>
                <a:cs typeface="+mn-cs"/>
              </a:rPr>
              <a:t>To update your email address, go to ‘Edit your account’ from drop-down, where you can change your email. </a:t>
            </a:r>
            <a:br>
              <a:rPr lang="en-GB" sz="1800" dirty="0">
                <a:effectLst/>
                <a:latin typeface="Calibri" panose="020F0502020204030204" pitchFamily="34" charset="0"/>
                <a:ea typeface="Calibri" panose="020F0502020204030204" pitchFamily="34" charset="0"/>
              </a:rPr>
            </a:br>
            <a:endParaRPr lang="en-GB" sz="1600" b="1" dirty="0">
              <a:solidFill>
                <a:srgbClr val="313537"/>
              </a:solidFill>
              <a:latin typeface="+mn-lt"/>
            </a:endParaRPr>
          </a:p>
          <a:p>
            <a:pPr marL="0" indent="0">
              <a:buFont typeface="Wingdings" pitchFamily="2" charset="2"/>
              <a:buNone/>
            </a:pPr>
            <a:endParaRPr lang="en-GB" dirty="0"/>
          </a:p>
        </p:txBody>
      </p:sp>
      <p:pic>
        <p:nvPicPr>
          <p:cNvPr id="1026" name="Picture 9">
            <a:extLst>
              <a:ext uri="{FF2B5EF4-FFF2-40B4-BE49-F238E27FC236}">
                <a16:creationId xmlns:a16="http://schemas.microsoft.com/office/drawing/2014/main" id="{E801469A-8ECF-DFD8-01D9-1AC423385CB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88121" y="2158118"/>
            <a:ext cx="3633172" cy="2334624"/>
          </a:xfrm>
          <a:prstGeom prst="roundRect">
            <a:avLst>
              <a:gd name="adj" fmla="val 657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733323F-8B5A-830B-0E0B-46094361C6BD}"/>
              </a:ext>
            </a:extLst>
          </p:cNvPr>
          <p:cNvPicPr>
            <a:picLocks noGrp="1" noRot="1" noChangeAspect="1" noMove="1" noResize="1" noEditPoints="1" noAdjustHandles="1" noChangeArrowheads="1" noChangeShapeType="1" noCrop="1"/>
          </p:cNvPicPr>
          <p:nvPr/>
        </p:nvPicPr>
        <p:blipFill>
          <a:blip r:embed="rId4"/>
          <a:stretch>
            <a:fillRect/>
          </a:stretch>
        </p:blipFill>
        <p:spPr>
          <a:xfrm>
            <a:off x="4012399" y="339725"/>
            <a:ext cx="1951444" cy="2616709"/>
          </a:xfrm>
          <a:prstGeom prst="roundRect">
            <a:avLst>
              <a:gd name="adj" fmla="val 11492"/>
            </a:avLst>
          </a:prstGeom>
        </p:spPr>
      </p:pic>
    </p:spTree>
    <p:custDataLst>
      <p:tags r:id="rId1"/>
    </p:custDataLst>
    <p:extLst>
      <p:ext uri="{BB962C8B-B14F-4D97-AF65-F5344CB8AC3E}">
        <p14:creationId xmlns:p14="http://schemas.microsoft.com/office/powerpoint/2010/main" val="2228045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364B6D04-45F0-7036-6201-F48D5C5CC031}"/>
              </a:ext>
            </a:extLst>
          </p:cNvPr>
          <p:cNvPicPr>
            <a:picLocks noGrp="1" noRot="1" noChangeAspect="1" noMove="1" noResize="1" noEditPoints="1" noAdjustHandles="1" noChangeArrowheads="1" noChangeShapeType="1" noCrop="1"/>
          </p:cNvPicPr>
          <p:nvPr/>
        </p:nvPicPr>
        <p:blipFill>
          <a:blip r:embed="rId3"/>
          <a:stretch>
            <a:fillRect/>
          </a:stretch>
        </p:blipFill>
        <p:spPr>
          <a:xfrm>
            <a:off x="-8820" y="38046"/>
            <a:ext cx="4528566" cy="5088277"/>
          </a:xfrm>
          <a:prstGeom prst="rect">
            <a:avLst/>
          </a:prstGeom>
          <a:noFill/>
        </p:spPr>
      </p:pic>
      <p:sp>
        <p:nvSpPr>
          <p:cNvPr id="16" name="Slide Number Placeholder 3">
            <a:extLst>
              <a:ext uri="{FF2B5EF4-FFF2-40B4-BE49-F238E27FC236}">
                <a16:creationId xmlns:a16="http://schemas.microsoft.com/office/drawing/2014/main" id="{6547A413-951D-D00E-726F-E842DD8C3495}"/>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82</a:t>
            </a:fld>
            <a:endParaRPr lang="en-US"/>
          </a:p>
        </p:txBody>
      </p:sp>
      <p:sp>
        <p:nvSpPr>
          <p:cNvPr id="18" name="Footer Placeholder 4">
            <a:extLst>
              <a:ext uri="{FF2B5EF4-FFF2-40B4-BE49-F238E27FC236}">
                <a16:creationId xmlns:a16="http://schemas.microsoft.com/office/drawing/2014/main" id="{9B9C4495-63EA-1185-C3BF-E9EABACF66BC}"/>
              </a:ext>
            </a:extLst>
          </p:cNvPr>
          <p:cNvSpPr>
            <a:spLocks noGrp="1"/>
          </p:cNvSpPr>
          <p:nvPr>
            <p:ph type="ftr" sz="quarter" idx="3"/>
          </p:nvPr>
        </p:nvSpPr>
        <p:spPr>
          <a:xfrm>
            <a:off x="4572000" y="4874092"/>
            <a:ext cx="4482625" cy="226342"/>
          </a:xfrm>
        </p:spPr>
        <p:txBody>
          <a:bodyPr/>
          <a:lstStyle/>
          <a:p>
            <a:pPr>
              <a:spcAft>
                <a:spcPts val="600"/>
              </a:spcAft>
            </a:pPr>
            <a:r>
              <a:rPr lang="de-DE"/>
              <a:t>E: careers.team@moulton.ac.uk    T: 01604 491131 Ext: 2017</a:t>
            </a:r>
            <a:endParaRPr lang="en-US" b="1"/>
          </a:p>
        </p:txBody>
      </p:sp>
      <p:sp>
        <p:nvSpPr>
          <p:cNvPr id="10" name="TextBox 9">
            <a:extLst>
              <a:ext uri="{FF2B5EF4-FFF2-40B4-BE49-F238E27FC236}">
                <a16:creationId xmlns:a16="http://schemas.microsoft.com/office/drawing/2014/main" id="{FD678934-1260-6DD3-22D3-8A672608C366}"/>
              </a:ext>
            </a:extLst>
          </p:cNvPr>
          <p:cNvSpPr txBox="1"/>
          <p:nvPr/>
        </p:nvSpPr>
        <p:spPr>
          <a:xfrm>
            <a:off x="4846638" y="1083343"/>
            <a:ext cx="4010025" cy="3625850"/>
          </a:xfrm>
          <a:prstGeom prst="rect">
            <a:avLst/>
          </a:prstGeom>
          <a:ln>
            <a:noFill/>
          </a:ln>
        </p:spPr>
        <p:txBody>
          <a:bodyPr vert="horz" lIns="0" tIns="0" rIns="0" bIns="0" rtlCol="0">
            <a:normAutofit/>
          </a:bodyPr>
          <a:lstStyle/>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Your application details are displayed below your choices. </a:t>
            </a:r>
          </a:p>
          <a:p>
            <a:pPr marL="342900" indent="-342900" defTabSz="685800">
              <a:spcAft>
                <a:spcPts val="600"/>
              </a:spcAft>
              <a:buClr>
                <a:schemeClr val="tx1"/>
              </a:buClr>
              <a:buFont typeface="Arial" panose="020B0604020202020204" pitchFamily="34" charset="0"/>
              <a:buChar char="•"/>
            </a:pPr>
            <a:endParaRPr lang="en-GB" sz="1600" dirty="0">
              <a:solidFill>
                <a:schemeClr val="bg1"/>
              </a:solidFill>
              <a:effectLst/>
              <a:latin typeface="Roboto Light "/>
              <a:ea typeface="Roboto Light" panose="02000000000000000000" pitchFamily="2" charset="0"/>
              <a:cs typeface="Roboto Light" panose="02000000000000000000" pitchFamily="2" charset="0"/>
            </a:endParaRPr>
          </a:p>
          <a:p>
            <a:pPr marL="342900" indent="-342900" defTabSz="685800">
              <a:spcAft>
                <a:spcPts val="600"/>
              </a:spcAft>
              <a:buClr>
                <a:schemeClr val="tx1"/>
              </a:buClr>
              <a:buFont typeface="Arial" panose="020B0604020202020204" pitchFamily="34" charset="0"/>
              <a:buChar char="•"/>
            </a:pPr>
            <a:r>
              <a:rPr lang="en-GB" sz="1600" dirty="0">
                <a:solidFill>
                  <a:schemeClr val="bg1"/>
                </a:solidFill>
                <a:effectLst/>
                <a:latin typeface="Roboto Light "/>
                <a:ea typeface="Roboto Light" panose="02000000000000000000" pitchFamily="2" charset="0"/>
                <a:cs typeface="Roboto Light" panose="02000000000000000000" pitchFamily="2" charset="0"/>
              </a:rPr>
              <a:t>All are read-only with the exception of ’Contact and residency’ details</a:t>
            </a:r>
            <a:r>
              <a:rPr lang="en-GB" sz="1600" dirty="0">
                <a:solidFill>
                  <a:schemeClr val="bg1"/>
                </a:solidFill>
                <a:latin typeface="Roboto Light "/>
                <a:ea typeface="Roboto Light" panose="02000000000000000000" pitchFamily="2" charset="0"/>
                <a:cs typeface="Roboto Light" panose="02000000000000000000" pitchFamily="2" charset="0"/>
              </a:rPr>
              <a:t>. Here you </a:t>
            </a:r>
            <a:r>
              <a:rPr lang="en-GB" sz="1600" dirty="0">
                <a:solidFill>
                  <a:schemeClr val="bg1"/>
                </a:solidFill>
                <a:effectLst/>
                <a:latin typeface="Roboto Light "/>
                <a:ea typeface="Roboto Light" panose="02000000000000000000" pitchFamily="2" charset="0"/>
                <a:cs typeface="Roboto Light" panose="02000000000000000000" pitchFamily="2" charset="0"/>
              </a:rPr>
              <a:t>can edit </a:t>
            </a:r>
            <a:r>
              <a:rPr lang="en-GB" sz="1600" dirty="0">
                <a:solidFill>
                  <a:schemeClr val="bg1"/>
                </a:solidFill>
                <a:latin typeface="Roboto Light "/>
                <a:ea typeface="Roboto Light" panose="02000000000000000000" pitchFamily="2" charset="0"/>
                <a:cs typeface="Roboto Light" panose="02000000000000000000" pitchFamily="2" charset="0"/>
              </a:rPr>
              <a:t>your </a:t>
            </a:r>
            <a:r>
              <a:rPr lang="en-GB" sz="1600" dirty="0">
                <a:solidFill>
                  <a:schemeClr val="bg1"/>
                </a:solidFill>
                <a:effectLst/>
                <a:latin typeface="Roboto Light "/>
                <a:ea typeface="Roboto Light" panose="02000000000000000000" pitchFamily="2" charset="0"/>
                <a:cs typeface="Roboto Light" panose="02000000000000000000" pitchFamily="2" charset="0"/>
              </a:rPr>
              <a:t>phone numbers and postal address. </a:t>
            </a:r>
          </a:p>
        </p:txBody>
      </p:sp>
    </p:spTree>
    <p:custDataLst>
      <p:tags r:id="rId1"/>
    </p:custDataLst>
    <p:extLst>
      <p:ext uri="{BB962C8B-B14F-4D97-AF65-F5344CB8AC3E}">
        <p14:creationId xmlns:p14="http://schemas.microsoft.com/office/powerpoint/2010/main" val="2176041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64CF305-82F0-46E8-85B4-1A304E3B9789}"/>
              </a:ext>
            </a:extLst>
          </p:cNvPr>
          <p:cNvSpPr>
            <a:spLocks noGrp="1"/>
          </p:cNvSpPr>
          <p:nvPr>
            <p:ph type="sldNum" sz="quarter" idx="4"/>
          </p:nvPr>
        </p:nvSpPr>
        <p:spPr/>
        <p:txBody>
          <a:bodyPr/>
          <a:lstStyle/>
          <a:p>
            <a:r>
              <a:rPr lang="en-US"/>
              <a:t>|   </a:t>
            </a:r>
            <a:fld id="{D7A593A7-184A-6D43-8A36-702213271FF9}" type="slidenum">
              <a:rPr lang="en-US" smtClean="0"/>
              <a:pPr/>
              <a:t>83</a:t>
            </a:fld>
            <a:endParaRPr lang="en-US"/>
          </a:p>
        </p:txBody>
      </p:sp>
      <p:sp>
        <p:nvSpPr>
          <p:cNvPr id="4" name="Footer Placeholder 3">
            <a:extLst>
              <a:ext uri="{FF2B5EF4-FFF2-40B4-BE49-F238E27FC236}">
                <a16:creationId xmlns:a16="http://schemas.microsoft.com/office/drawing/2014/main" id="{79932EB3-57BE-446D-84D4-FC80E13B477C}"/>
              </a:ext>
            </a:extLst>
          </p:cNvPr>
          <p:cNvSpPr>
            <a:spLocks noGrp="1"/>
          </p:cNvSpPr>
          <p:nvPr>
            <p:ph type="ftr" sz="quarter" idx="3"/>
          </p:nvPr>
        </p:nvSpPr>
        <p:spPr/>
        <p:txBody>
          <a:bodyPr/>
          <a:lstStyle/>
          <a:p>
            <a:r>
              <a:rPr lang="de-DE"/>
              <a:t>E: careers.team@moulton.ac.uk    T: 01604 491131 Ext: 2017</a:t>
            </a:r>
            <a:endParaRPr lang="en-US" b="1"/>
          </a:p>
        </p:txBody>
      </p:sp>
      <p:sp>
        <p:nvSpPr>
          <p:cNvPr id="3" name="Content Placeholder 2">
            <a:extLst>
              <a:ext uri="{FF2B5EF4-FFF2-40B4-BE49-F238E27FC236}">
                <a16:creationId xmlns:a16="http://schemas.microsoft.com/office/drawing/2014/main" id="{F9F7B078-B451-4A86-A092-05E522D15F66}"/>
              </a:ext>
            </a:extLst>
          </p:cNvPr>
          <p:cNvSpPr>
            <a:spLocks noGrp="1"/>
          </p:cNvSpPr>
          <p:nvPr>
            <p:ph type="body" idx="4294967295"/>
          </p:nvPr>
        </p:nvSpPr>
        <p:spPr>
          <a:xfrm>
            <a:off x="0" y="2936875"/>
            <a:ext cx="8223250" cy="1630363"/>
          </a:xfrm>
        </p:spPr>
        <p:txBody>
          <a:bodyPr>
            <a:normAutofit/>
          </a:bodyPr>
          <a:lstStyle/>
          <a:p>
            <a:pPr marL="0" indent="0">
              <a:buNone/>
            </a:pPr>
            <a:r>
              <a:rPr lang="en-GB" sz="1600" b="0" i="0">
                <a:solidFill>
                  <a:schemeClr val="bg1"/>
                </a:solidFill>
                <a:effectLst/>
              </a:rPr>
              <a:t>You can substitute a choice within 14 days of your application being sent to UCAS. </a:t>
            </a:r>
            <a:r>
              <a:rPr lang="en-GB" sz="1600">
                <a:solidFill>
                  <a:schemeClr val="bg1"/>
                </a:solidFill>
              </a:rPr>
              <a:t>S</a:t>
            </a:r>
            <a:r>
              <a:rPr lang="en-GB" sz="1600" b="0" i="0">
                <a:solidFill>
                  <a:schemeClr val="bg1"/>
                </a:solidFill>
                <a:effectLst/>
              </a:rPr>
              <a:t>elect the option from the actions box and complete the short substitution form. </a:t>
            </a:r>
            <a:endParaRPr lang="en-GB" sz="1600">
              <a:solidFill>
                <a:schemeClr val="bg1"/>
              </a:solidFill>
            </a:endParaRPr>
          </a:p>
        </p:txBody>
      </p:sp>
      <p:pic>
        <p:nvPicPr>
          <p:cNvPr id="8" name="Picture 7" descr="Graphical user interface, text, application&#10;&#10;Description automatically generated">
            <a:extLst>
              <a:ext uri="{FF2B5EF4-FFF2-40B4-BE49-F238E27FC236}">
                <a16:creationId xmlns:a16="http://schemas.microsoft.com/office/drawing/2014/main" id="{0711B41E-2CC7-44CF-B3CE-852CF8246AD9}"/>
              </a:ext>
            </a:extLst>
          </p:cNvPr>
          <p:cNvPicPr>
            <a:picLocks noGrp="1" noRot="1" noChangeAspect="1" noMove="1" noResize="1" noEditPoints="1" noAdjustHandles="1" noChangeArrowheads="1" noChangeShapeType="1" noCrop="1"/>
          </p:cNvPicPr>
          <p:nvPr/>
        </p:nvPicPr>
        <p:blipFill>
          <a:blip r:embed="rId3"/>
          <a:stretch>
            <a:fillRect/>
          </a:stretch>
        </p:blipFill>
        <p:spPr>
          <a:xfrm>
            <a:off x="287337" y="680961"/>
            <a:ext cx="4392670" cy="3073576"/>
          </a:xfrm>
          <a:prstGeom prst="roundRect">
            <a:avLst>
              <a:gd name="adj" fmla="val 4643"/>
            </a:avLst>
          </a:prstGeom>
          <a:ln w="6350">
            <a:solidFill>
              <a:schemeClr val="tx2">
                <a:lumMod val="40000"/>
                <a:lumOff val="60000"/>
              </a:schemeClr>
            </a:solidFill>
          </a:ln>
          <a:effectLst/>
        </p:spPr>
      </p:pic>
      <p:pic>
        <p:nvPicPr>
          <p:cNvPr id="10" name="Picture 9" descr="Graphical user interface, application&#10;&#10;Description automatically generated">
            <a:extLst>
              <a:ext uri="{FF2B5EF4-FFF2-40B4-BE49-F238E27FC236}">
                <a16:creationId xmlns:a16="http://schemas.microsoft.com/office/drawing/2014/main" id="{5A947D42-1E98-402C-914E-FEF13BC649EC}"/>
              </a:ext>
            </a:extLst>
          </p:cNvPr>
          <p:cNvPicPr>
            <a:picLocks noGrp="1" noRot="1" noChangeAspect="1" noMove="1" noResize="1" noEditPoints="1" noAdjustHandles="1" noChangeArrowheads="1" noChangeShapeType="1" noCrop="1"/>
          </p:cNvPicPr>
          <p:nvPr/>
        </p:nvPicPr>
        <p:blipFill>
          <a:blip r:embed="rId4"/>
          <a:stretch>
            <a:fillRect/>
          </a:stretch>
        </p:blipFill>
        <p:spPr>
          <a:xfrm>
            <a:off x="4769962" y="689247"/>
            <a:ext cx="4070598" cy="3073576"/>
          </a:xfrm>
          <a:prstGeom prst="roundRect">
            <a:avLst>
              <a:gd name="adj" fmla="val 7760"/>
            </a:avLst>
          </a:prstGeom>
          <a:ln w="6350">
            <a:solidFill>
              <a:schemeClr val="tx2">
                <a:lumMod val="40000"/>
                <a:lumOff val="60000"/>
              </a:schemeClr>
            </a:solidFill>
          </a:ln>
          <a:effectLst/>
        </p:spPr>
      </p:pic>
      <p:sp>
        <p:nvSpPr>
          <p:cNvPr id="7" name="Content Placeholder 2">
            <a:extLst>
              <a:ext uri="{FF2B5EF4-FFF2-40B4-BE49-F238E27FC236}">
                <a16:creationId xmlns:a16="http://schemas.microsoft.com/office/drawing/2014/main" id="{26FCC816-73CB-848E-D7DE-9625BD42CB43}"/>
              </a:ext>
            </a:extLst>
          </p:cNvPr>
          <p:cNvSpPr txBox="1">
            <a:spLocks/>
          </p:cNvSpPr>
          <p:nvPr/>
        </p:nvSpPr>
        <p:spPr>
          <a:xfrm>
            <a:off x="658337" y="4052319"/>
            <a:ext cx="8223250" cy="590550"/>
          </a:xfrm>
          <a:prstGeom prst="rect">
            <a:avLst/>
          </a:prstGeom>
          <a:ln>
            <a:noFill/>
          </a:ln>
        </p:spPr>
        <p:txBody>
          <a:bodyPr vert="horz" lIns="0" tIns="0" rIns="0" bIns="0" rtlCol="0">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400" dirty="0">
                <a:latin typeface="Roboto Light "/>
              </a:rPr>
              <a:t>You can substitute a choice within 14 days of your application being sent to UCAS. Select the option from the actions box and complete the short substitution form. </a:t>
            </a:r>
          </a:p>
        </p:txBody>
      </p:sp>
    </p:spTree>
    <p:custDataLst>
      <p:tags r:id="rId1"/>
    </p:custDataLst>
    <p:extLst>
      <p:ext uri="{BB962C8B-B14F-4D97-AF65-F5344CB8AC3E}">
        <p14:creationId xmlns:p14="http://schemas.microsoft.com/office/powerpoint/2010/main" val="12549722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
          </p:nvPr>
        </p:nvSpPr>
        <p:spPr/>
        <p:txBody>
          <a:bodyPr/>
          <a:lstStyle/>
          <a:p>
            <a:r>
              <a:rPr lang="en-US"/>
              <a:t>|   </a:t>
            </a:r>
            <a:fld id="{D7A593A7-184A-6D43-8A36-702213271FF9}" type="slidenum">
              <a:rPr lang="en-US" smtClean="0"/>
              <a:pPr/>
              <a:t>84</a:t>
            </a:fld>
            <a:endParaRPr lang="en-US"/>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3"/>
          </p:nvPr>
        </p:nvSpPr>
        <p:spPr>
          <a:xfrm>
            <a:off x="3925041" y="4865145"/>
            <a:ext cx="4482625" cy="226342"/>
          </a:xfrm>
        </p:spPr>
        <p:txBody>
          <a:bodyPr/>
          <a:lstStyle/>
          <a:p>
            <a:r>
              <a:rPr lang="de-DE"/>
              <a:t>E: careers.team@moulton.ac.uk    T: 01604 491131 Ext: 2017</a:t>
            </a:r>
            <a:endParaRPr lang="en-US" b="1"/>
          </a:p>
        </p:txBody>
      </p:sp>
      <p:sp>
        <p:nvSpPr>
          <p:cNvPr id="3" name="Content Placeholder 2">
            <a:extLst>
              <a:ext uri="{FF2B5EF4-FFF2-40B4-BE49-F238E27FC236}">
                <a16:creationId xmlns:a16="http://schemas.microsoft.com/office/drawing/2014/main" id="{B1516D2F-DE26-454B-A5CA-40CEFA609B27}"/>
              </a:ext>
            </a:extLst>
          </p:cNvPr>
          <p:cNvSpPr>
            <a:spLocks noGrp="1"/>
          </p:cNvSpPr>
          <p:nvPr>
            <p:ph type="body" sz="quarter" idx="4294967295"/>
          </p:nvPr>
        </p:nvSpPr>
        <p:spPr>
          <a:xfrm>
            <a:off x="4110037" y="901617"/>
            <a:ext cx="4482625" cy="3625850"/>
          </a:xfrm>
        </p:spPr>
        <p:txBody>
          <a:bodyPr>
            <a:noAutofit/>
          </a:bodyPr>
          <a:lstStyle/>
          <a:p>
            <a:pPr>
              <a:buFont typeface="Arial" panose="020B0604020202020204" pitchFamily="34" charset="0"/>
              <a:buChar char="•"/>
            </a:pPr>
            <a:r>
              <a:rPr lang="en-GB" sz="1400" dirty="0">
                <a:solidFill>
                  <a:schemeClr val="tx1"/>
                </a:solidFill>
                <a:latin typeface="Roboto Light "/>
              </a:rPr>
              <a:t>The details of your offers will be shown including any conditions. </a:t>
            </a:r>
          </a:p>
          <a:p>
            <a:pPr>
              <a:buFont typeface="Arial" panose="020B0604020202020204" pitchFamily="34" charset="0"/>
              <a:buChar char="•"/>
            </a:pPr>
            <a:endParaRPr lang="en-GB" sz="1400" dirty="0">
              <a:solidFill>
                <a:schemeClr val="tx1"/>
              </a:solidFill>
              <a:latin typeface="Roboto Light "/>
            </a:endParaRPr>
          </a:p>
          <a:p>
            <a:pPr>
              <a:buFont typeface="Arial" panose="020B0604020202020204" pitchFamily="34" charset="0"/>
              <a:buChar char="•"/>
            </a:pPr>
            <a:r>
              <a:rPr lang="en-GB" sz="1400" dirty="0">
                <a:solidFill>
                  <a:schemeClr val="tx1"/>
                </a:solidFill>
                <a:latin typeface="Roboto Light "/>
              </a:rPr>
              <a:t>The full text of the offer can be seen by clicking ’View full offer’.</a:t>
            </a:r>
          </a:p>
          <a:p>
            <a:pPr>
              <a:buFont typeface="Arial" panose="020B0604020202020204" pitchFamily="34" charset="0"/>
              <a:buChar char="•"/>
            </a:pPr>
            <a:endParaRPr lang="en-GB" sz="1400" dirty="0">
              <a:solidFill>
                <a:schemeClr val="tx1"/>
              </a:solidFill>
              <a:latin typeface="Roboto Light "/>
            </a:endParaRPr>
          </a:p>
          <a:p>
            <a:pPr>
              <a:buFont typeface="Arial" panose="020B0604020202020204" pitchFamily="34" charset="0"/>
              <a:buChar char="•"/>
            </a:pPr>
            <a:r>
              <a:rPr lang="en-GB" sz="1400" dirty="0">
                <a:solidFill>
                  <a:schemeClr val="tx1"/>
                </a:solidFill>
                <a:latin typeface="Roboto Light "/>
              </a:rPr>
              <a:t>Your inactive choices (withdrawn, declined, unsuccessful) are in an accordion section below the active choices. </a:t>
            </a:r>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Grp="1" noRot="1" noChangeAspect="1" noMove="1" noResize="1" noEditPoints="1" noAdjustHandles="1" noChangeArrowheads="1" noChangeShapeType="1" noCrop="1"/>
          </p:cNvPicPr>
          <p:nvPr/>
        </p:nvPicPr>
        <p:blipFill rotWithShape="1">
          <a:blip r:embed="rId3"/>
          <a:srcRect l="4908" t="7189" r="2035" b="5317"/>
          <a:stretch/>
        </p:blipFill>
        <p:spPr>
          <a:xfrm>
            <a:off x="0" y="-12223"/>
            <a:ext cx="3796937" cy="5155723"/>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rotWithShape="1">
          <a:blip r:embed="rId4"/>
          <a:srcRect l="5637" t="11002" r="8719" b="16075"/>
          <a:stretch/>
        </p:blipFill>
        <p:spPr>
          <a:xfrm>
            <a:off x="5286838" y="3581608"/>
            <a:ext cx="2342606" cy="1114698"/>
          </a:xfrm>
          <a:prstGeom prst="roundRect">
            <a:avLst>
              <a:gd name="adj" fmla="val 11160"/>
            </a:avLst>
          </a:prstGeom>
          <a:ln w="6350">
            <a:solidFill>
              <a:schemeClr val="tx2">
                <a:lumMod val="40000"/>
                <a:lumOff val="60000"/>
              </a:schemeClr>
            </a:solidFill>
          </a:ln>
          <a:effectLst/>
        </p:spPr>
      </p:pic>
    </p:spTree>
    <p:custDataLst>
      <p:tags r:id="rId1"/>
    </p:custDataLst>
    <p:extLst>
      <p:ext uri="{BB962C8B-B14F-4D97-AF65-F5344CB8AC3E}">
        <p14:creationId xmlns:p14="http://schemas.microsoft.com/office/powerpoint/2010/main" val="33014737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
          </p:nvPr>
        </p:nvSpPr>
        <p:spPr/>
        <p:txBody>
          <a:bodyPr/>
          <a:lstStyle/>
          <a:p>
            <a:r>
              <a:rPr lang="en-US"/>
              <a:t>|   </a:t>
            </a:r>
            <a:fld id="{D7A593A7-184A-6D43-8A36-702213271FF9}" type="slidenum">
              <a:rPr lang="en-US" smtClean="0"/>
              <a:pPr/>
              <a:t>85</a:t>
            </a:fld>
            <a:endParaRPr lang="en-US"/>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3"/>
          </p:nvPr>
        </p:nvSpPr>
        <p:spPr/>
        <p:txBody>
          <a:bodyPr/>
          <a:lstStyle/>
          <a:p>
            <a:r>
              <a:rPr lang="de-DE"/>
              <a:t>E: careers.team@moulton.ac.uk    T: 01604 491131 Ext: 2017</a:t>
            </a:r>
            <a:endParaRPr lang="en-US" b="1"/>
          </a:p>
        </p:txBody>
      </p:sp>
      <p:sp>
        <p:nvSpPr>
          <p:cNvPr id="3" name="Content Placeholder 2">
            <a:extLst>
              <a:ext uri="{FF2B5EF4-FFF2-40B4-BE49-F238E27FC236}">
                <a16:creationId xmlns:a16="http://schemas.microsoft.com/office/drawing/2014/main" id="{37B81F41-8662-4352-8BDE-3D23280E5818}"/>
              </a:ext>
            </a:extLst>
          </p:cNvPr>
          <p:cNvSpPr>
            <a:spLocks noGrp="1"/>
          </p:cNvSpPr>
          <p:nvPr>
            <p:ph type="body" idx="4294967295"/>
          </p:nvPr>
        </p:nvSpPr>
        <p:spPr>
          <a:xfrm>
            <a:off x="452846" y="1416821"/>
            <a:ext cx="2635250" cy="1630362"/>
          </a:xfrm>
        </p:spPr>
        <p:txBody>
          <a:bodyPr>
            <a:noAutofit/>
          </a:bodyPr>
          <a:lstStyle/>
          <a:p>
            <a:pPr marL="0" indent="0">
              <a:buNone/>
            </a:pPr>
            <a:r>
              <a:rPr lang="en-GB" sz="1600" dirty="0">
                <a:solidFill>
                  <a:schemeClr val="tx1"/>
                </a:solidFill>
                <a:latin typeface="Roboto Light "/>
              </a:rPr>
              <a:t>If a university or college has notified UCAS of an interview the invitation details will be shown alongside a button to enable you to respond.</a:t>
            </a:r>
          </a:p>
          <a:p>
            <a:endParaRPr lang="en-GB" sz="1600" dirty="0">
              <a:solidFill>
                <a:schemeClr val="tx1"/>
              </a:solidFill>
              <a:latin typeface="Roboto Light "/>
            </a:endParaRPr>
          </a:p>
          <a:p>
            <a:pPr marL="0" indent="0">
              <a:buNone/>
            </a:pPr>
            <a:r>
              <a:rPr lang="en-GB" sz="1600" dirty="0">
                <a:solidFill>
                  <a:schemeClr val="tx1"/>
                </a:solidFill>
                <a:latin typeface="Roboto Light "/>
              </a:rPr>
              <a:t>There are three options you can select from to respond to the invitation. </a:t>
            </a:r>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Grp="1" noRot="1" noChangeAspect="1" noMove="1" noResize="1" noEditPoints="1" noAdjustHandles="1" noChangeArrowheads="1" noChangeShapeType="1" noCrop="1"/>
          </p:cNvPicPr>
          <p:nvPr/>
        </p:nvPicPr>
        <p:blipFill rotWithShape="1">
          <a:blip r:embed="rId3"/>
          <a:srcRect l="2496" t="5220" r="3455" b="7973"/>
          <a:stretch/>
        </p:blipFill>
        <p:spPr>
          <a:xfrm>
            <a:off x="3536587" y="878661"/>
            <a:ext cx="5233852" cy="1512928"/>
          </a:xfrm>
          <a:prstGeom prst="roundRect">
            <a:avLst>
              <a:gd name="adj" fmla="val 6702"/>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Grp="1" noRot="1" noChangeAspect="1" noMove="1" noResize="1" noEditPoints="1" noAdjustHandles="1" noChangeArrowheads="1" noChangeShapeType="1" noCrop="1"/>
          </p:cNvPicPr>
          <p:nvPr/>
        </p:nvPicPr>
        <p:blipFill>
          <a:blip r:embed="rId4"/>
          <a:stretch>
            <a:fillRect/>
          </a:stretch>
        </p:blipFill>
        <p:spPr>
          <a:xfrm>
            <a:off x="4572000" y="2844080"/>
            <a:ext cx="3295988" cy="1568573"/>
          </a:xfrm>
          <a:prstGeom prst="round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81122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
          </p:nvPr>
        </p:nvSpPr>
        <p:spPr/>
        <p:txBody>
          <a:bodyPr/>
          <a:lstStyle/>
          <a:p>
            <a:r>
              <a:rPr lang="en-US"/>
              <a:t>|   </a:t>
            </a:r>
            <a:fld id="{D7A593A7-184A-6D43-8A36-702213271FF9}" type="slidenum">
              <a:rPr lang="en-US" smtClean="0"/>
              <a:pPr/>
              <a:t>86</a:t>
            </a:fld>
            <a:endParaRPr lang="en-US"/>
          </a:p>
        </p:txBody>
      </p:sp>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3"/>
          </p:nvPr>
        </p:nvSpPr>
        <p:spPr>
          <a:xfrm>
            <a:off x="4432328" y="4850701"/>
            <a:ext cx="4482625" cy="226342"/>
          </a:xfrm>
        </p:spPr>
        <p:txBody>
          <a:bodyPr/>
          <a:lstStyle/>
          <a:p>
            <a:r>
              <a:rPr lang="de-DE"/>
              <a:t>E: careers.team@moulton.ac.uk    T: 01604 491131 Ext: 2017</a:t>
            </a:r>
            <a:endParaRPr lang="en-US" b="1"/>
          </a:p>
        </p:txBody>
      </p:sp>
      <p:sp>
        <p:nvSpPr>
          <p:cNvPr id="17" name="Content Placeholder 2">
            <a:extLst>
              <a:ext uri="{FF2B5EF4-FFF2-40B4-BE49-F238E27FC236}">
                <a16:creationId xmlns:a16="http://schemas.microsoft.com/office/drawing/2014/main" id="{6286F26B-5268-4311-A537-DD05FAA74CC5}"/>
              </a:ext>
            </a:extLst>
          </p:cNvPr>
          <p:cNvSpPr>
            <a:spLocks noGrp="1"/>
          </p:cNvSpPr>
          <p:nvPr>
            <p:ph type="body" sz="quarter" idx="4294967295"/>
          </p:nvPr>
        </p:nvSpPr>
        <p:spPr>
          <a:xfrm>
            <a:off x="4668629" y="832913"/>
            <a:ext cx="4010025" cy="3625850"/>
          </a:xfrm>
        </p:spPr>
        <p:txBody>
          <a:bodyPr vert="horz" lIns="91440" tIns="45720" rIns="91440" bIns="45720" rtlCol="0" anchor="t">
            <a:normAutofit fontScale="92500" lnSpcReduction="20000"/>
          </a:bodyPr>
          <a:lstStyle/>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Once all decisions have been received, you will make your reply and confirm your choices. </a:t>
            </a:r>
            <a:endParaRPr lang="en-US" sz="1600" dirty="0">
              <a:solidFill>
                <a:schemeClr val="tx1"/>
              </a:solidFill>
              <a:latin typeface="Roboto Light "/>
            </a:endParaRPr>
          </a:p>
          <a:p>
            <a:pPr>
              <a:lnSpc>
                <a:spcPct val="120000"/>
              </a:lnSpc>
              <a:spcBef>
                <a:spcPts val="600"/>
              </a:spcBef>
              <a:spcAft>
                <a:spcPts val="600"/>
              </a:spcAft>
              <a:buClr>
                <a:schemeClr val="accent3"/>
              </a:buClr>
              <a:buFont typeface="Arial" panose="020B0604020202020204" pitchFamily="34" charset="0"/>
              <a:buChar char="•"/>
            </a:pPr>
            <a:r>
              <a:rPr lang="en-GB" sz="1600" dirty="0">
                <a:solidFill>
                  <a:schemeClr val="tx1"/>
                </a:solidFill>
                <a:latin typeface="Roboto Light "/>
              </a:rPr>
              <a:t>If you choose a conditional offer as your firm choice, you have the option to add an optional insurance choice. </a:t>
            </a:r>
          </a:p>
          <a:p>
            <a:pPr marL="0" indent="0">
              <a:lnSpc>
                <a:spcPct val="120000"/>
              </a:lnSpc>
              <a:spcBef>
                <a:spcPts val="600"/>
              </a:spcBef>
              <a:spcAft>
                <a:spcPts val="600"/>
              </a:spcAft>
              <a:buNone/>
            </a:pPr>
            <a:r>
              <a:rPr lang="en-GB" sz="1600" dirty="0">
                <a:solidFill>
                  <a:schemeClr val="tx1"/>
                </a:solidFill>
                <a:latin typeface="Roboto Light "/>
              </a:rPr>
              <a:t>If you choose an unconditional offer as your firm choice, you cannot have an insurance choice.</a:t>
            </a:r>
          </a:p>
          <a:p>
            <a:pPr marL="0" indent="0">
              <a:lnSpc>
                <a:spcPct val="120000"/>
              </a:lnSpc>
              <a:spcBef>
                <a:spcPts val="600"/>
              </a:spcBef>
              <a:spcAft>
                <a:spcPts val="600"/>
              </a:spcAft>
              <a:buNone/>
            </a:pPr>
            <a:r>
              <a:rPr lang="en-GB" sz="1600" dirty="0">
                <a:solidFill>
                  <a:schemeClr val="tx1"/>
                </a:solidFill>
                <a:latin typeface="Roboto Light "/>
              </a:rPr>
              <a:t>All other offers will be declined offers, underneath the Firm choice.</a:t>
            </a:r>
          </a:p>
          <a:p>
            <a:pPr marL="0" indent="0">
              <a:buNone/>
            </a:pPr>
            <a:r>
              <a:rPr lang="en-GB" sz="1600" dirty="0">
                <a:solidFill>
                  <a:schemeClr val="tx1"/>
                </a:solidFill>
                <a:latin typeface="Roboto Light "/>
              </a:rPr>
              <a:t>You must remember to ‘Save’ your choices. </a:t>
            </a:r>
          </a:p>
        </p:txBody>
      </p:sp>
      <p:sp>
        <p:nvSpPr>
          <p:cNvPr id="8" name="Rectangle 7">
            <a:extLst>
              <a:ext uri="{FF2B5EF4-FFF2-40B4-BE49-F238E27FC236}">
                <a16:creationId xmlns:a16="http://schemas.microsoft.com/office/drawing/2014/main" id="{D0A55D85-CA26-7AAE-E1EF-EF97938CAC62}"/>
              </a:ext>
            </a:extLst>
          </p:cNvPr>
          <p:cNvSpPr/>
          <p:nvPr/>
        </p:nvSpPr>
        <p:spPr>
          <a:xfrm>
            <a:off x="4218254" y="1428333"/>
            <a:ext cx="654096" cy="53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B987FA-C79F-1E83-1974-0B17C4568F31}"/>
              </a:ext>
            </a:extLst>
          </p:cNvPr>
          <p:cNvSpPr/>
          <p:nvPr/>
        </p:nvSpPr>
        <p:spPr>
          <a:xfrm>
            <a:off x="4218254" y="3975930"/>
            <a:ext cx="654096" cy="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8D5D2B28-1DDC-607B-0C6D-30980C1F3F5B}"/>
              </a:ext>
            </a:extLst>
          </p:cNvPr>
          <p:cNvGrpSpPr>
            <a:grpSpLocks noGrp="1" noUngrp="1" noRot="1" noMove="1" noResize="1"/>
          </p:cNvGrpSpPr>
          <p:nvPr/>
        </p:nvGrpSpPr>
        <p:grpSpPr>
          <a:xfrm>
            <a:off x="0" y="175932"/>
            <a:ext cx="4297363" cy="4967568"/>
            <a:chOff x="3853992" y="219457"/>
            <a:chExt cx="4093595" cy="4811331"/>
          </a:xfrm>
        </p:grpSpPr>
        <p:grpSp>
          <p:nvGrpSpPr>
            <p:cNvPr id="2" name="Group 1">
              <a:extLst>
                <a:ext uri="{FF2B5EF4-FFF2-40B4-BE49-F238E27FC236}">
                  <a16:creationId xmlns:a16="http://schemas.microsoft.com/office/drawing/2014/main" id="{A81C7FCF-BA5B-CAC6-DC6C-8023B4BB33C9}"/>
                </a:ext>
              </a:extLst>
            </p:cNvPr>
            <p:cNvGrpSpPr>
              <a:grpSpLocks noGrp="1" noUngrp="1" noRot="1" noMove="1" noResize="1"/>
            </p:cNvGrpSpPr>
            <p:nvPr/>
          </p:nvGrpSpPr>
          <p:grpSpPr>
            <a:xfrm>
              <a:off x="3853992" y="219457"/>
              <a:ext cx="4093595" cy="4811331"/>
              <a:chOff x="3853992" y="219457"/>
              <a:chExt cx="4093595" cy="4811331"/>
            </a:xfrm>
          </p:grpSpPr>
          <p:grpSp>
            <p:nvGrpSpPr>
              <p:cNvPr id="7" name="Group 6">
                <a:extLst>
                  <a:ext uri="{FF2B5EF4-FFF2-40B4-BE49-F238E27FC236}">
                    <a16:creationId xmlns:a16="http://schemas.microsoft.com/office/drawing/2014/main" id="{69187D08-CF52-1A41-C618-2FD1FF244783}"/>
                  </a:ext>
                </a:extLst>
              </p:cNvPr>
              <p:cNvGrpSpPr>
                <a:grpSpLocks noGrp="1" noUngrp="1" noRot="1" noMove="1" noResize="1"/>
              </p:cNvGrpSpPr>
              <p:nvPr/>
            </p:nvGrpSpPr>
            <p:grpSpPr>
              <a:xfrm>
                <a:off x="3853992" y="219457"/>
                <a:ext cx="4093595" cy="4811331"/>
                <a:chOff x="3853992" y="219457"/>
                <a:chExt cx="4093595" cy="4811331"/>
              </a:xfrm>
            </p:grpSpPr>
            <p:pic>
              <p:nvPicPr>
                <p:cNvPr id="3" name="Picture 2" descr="Graphical user interface&#10;&#10;Description automatically generated">
                  <a:extLst>
                    <a:ext uri="{FF2B5EF4-FFF2-40B4-BE49-F238E27FC236}">
                      <a16:creationId xmlns:a16="http://schemas.microsoft.com/office/drawing/2014/main" id="{126F97DE-DF33-78C0-D8E1-1614001528D4}"/>
                    </a:ext>
                  </a:extLst>
                </p:cNvPr>
                <p:cNvPicPr>
                  <a:picLocks noGrp="1" noRot="1" noChangeAspect="1" noMove="1" noResize="1" noEditPoints="1" noAdjustHandles="1" noChangeArrowheads="1" noChangeShapeType="1" noCrop="1"/>
                </p:cNvPicPr>
                <p:nvPr/>
              </p:nvPicPr>
              <p:blipFill rotWithShape="1">
                <a:blip r:embed="rId3"/>
                <a:srcRect b="19464"/>
                <a:stretch/>
              </p:blipFill>
              <p:spPr>
                <a:xfrm>
                  <a:off x="3853992" y="219457"/>
                  <a:ext cx="4093595" cy="4811331"/>
                </a:xfrm>
                <a:prstGeom prst="rect">
                  <a:avLst/>
                </a:prstGeom>
              </p:spPr>
            </p:pic>
            <p:sp>
              <p:nvSpPr>
                <p:cNvPr id="6" name="Rectangle 5">
                  <a:extLst>
                    <a:ext uri="{FF2B5EF4-FFF2-40B4-BE49-F238E27FC236}">
                      <a16:creationId xmlns:a16="http://schemas.microsoft.com/office/drawing/2014/main" id="{816E345C-518E-95A4-DB40-DAF094651EDE}"/>
                    </a:ext>
                  </a:extLst>
                </p:cNvPr>
                <p:cNvSpPr>
                  <a:spLocks noGrp="1" noRot="1" noMove="1" noResize="1" noEditPoints="1" noAdjustHandles="1" noChangeArrowheads="1" noChangeShapeType="1"/>
                </p:cNvSpPr>
                <p:nvPr/>
              </p:nvSpPr>
              <p:spPr>
                <a:xfrm>
                  <a:off x="6930639" y="1102407"/>
                  <a:ext cx="1016948" cy="1432831"/>
                </a:xfrm>
                <a:prstGeom prst="rect">
                  <a:avLst/>
                </a:prstGeom>
                <a:solidFill>
                  <a:srgbClr val="1F2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a:extLst>
                  <a:ext uri="{FF2B5EF4-FFF2-40B4-BE49-F238E27FC236}">
                    <a16:creationId xmlns:a16="http://schemas.microsoft.com/office/drawing/2014/main" id="{AA0D31B9-C8F1-B98A-C245-2E5141854B6F}"/>
                  </a:ext>
                </a:extLst>
              </p:cNvPr>
              <p:cNvGrpSpPr>
                <a:grpSpLocks noGrp="1" noUngrp="1" noRot="1" noMove="1" noResize="1"/>
              </p:cNvGrpSpPr>
              <p:nvPr/>
            </p:nvGrpSpPr>
            <p:grpSpPr>
              <a:xfrm>
                <a:off x="4207654" y="1422759"/>
                <a:ext cx="470998" cy="2598890"/>
                <a:chOff x="4207654" y="1422759"/>
                <a:chExt cx="470998" cy="2598890"/>
              </a:xfrm>
            </p:grpSpPr>
            <p:pic>
              <p:nvPicPr>
                <p:cNvPr id="11" name="Picture 10">
                  <a:extLst>
                    <a:ext uri="{FF2B5EF4-FFF2-40B4-BE49-F238E27FC236}">
                      <a16:creationId xmlns:a16="http://schemas.microsoft.com/office/drawing/2014/main" id="{EECC8A8A-E3F0-34B5-0F28-47B77B75105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1422759"/>
                  <a:ext cx="470998" cy="45719"/>
                </a:xfrm>
                <a:prstGeom prst="rect">
                  <a:avLst/>
                </a:prstGeom>
              </p:spPr>
            </p:pic>
            <p:pic>
              <p:nvPicPr>
                <p:cNvPr id="14" name="Picture 13">
                  <a:extLst>
                    <a:ext uri="{FF2B5EF4-FFF2-40B4-BE49-F238E27FC236}">
                      <a16:creationId xmlns:a16="http://schemas.microsoft.com/office/drawing/2014/main" id="{B1426535-EA97-1BB8-CCF9-A61153AB2FC6}"/>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2698554"/>
                  <a:ext cx="470998" cy="45719"/>
                </a:xfrm>
                <a:prstGeom prst="rect">
                  <a:avLst/>
                </a:prstGeom>
              </p:spPr>
            </p:pic>
            <p:pic>
              <p:nvPicPr>
                <p:cNvPr id="15" name="Picture 14">
                  <a:extLst>
                    <a:ext uri="{FF2B5EF4-FFF2-40B4-BE49-F238E27FC236}">
                      <a16:creationId xmlns:a16="http://schemas.microsoft.com/office/drawing/2014/main" id="{80E5FAD3-F5E1-EFD0-00FE-5D9D87C102E2}"/>
                    </a:ext>
                  </a:extLst>
                </p:cNvPr>
                <p:cNvPicPr>
                  <a:picLocks noGrp="1" noRot="1" noChangeAspect="1" noMove="1" noResize="1" noEditPoints="1" noAdjustHandles="1" noChangeArrowheads="1" noChangeShapeType="1" noCrop="1"/>
                </p:cNvPicPr>
                <p:nvPr/>
              </p:nvPicPr>
              <p:blipFill rotWithShape="1">
                <a:blip r:embed="rId4"/>
                <a:srcRect t="23331" b="14833"/>
                <a:stretch/>
              </p:blipFill>
              <p:spPr>
                <a:xfrm>
                  <a:off x="4207654" y="3975930"/>
                  <a:ext cx="470998" cy="45719"/>
                </a:xfrm>
                <a:prstGeom prst="rect">
                  <a:avLst/>
                </a:prstGeom>
              </p:spPr>
            </p:pic>
          </p:grpSp>
        </p:grpSp>
        <p:sp>
          <p:nvSpPr>
            <p:cNvPr id="18" name="Rectangle 17">
              <a:extLst>
                <a:ext uri="{FF2B5EF4-FFF2-40B4-BE49-F238E27FC236}">
                  <a16:creationId xmlns:a16="http://schemas.microsoft.com/office/drawing/2014/main" id="{0421E1BC-CC72-4856-970B-A920CCE93D77}"/>
                </a:ext>
              </a:extLst>
            </p:cNvPr>
            <p:cNvSpPr>
              <a:spLocks noGrp="1" noRot="1" noMove="1" noResize="1" noEditPoints="1" noAdjustHandles="1" noChangeArrowheads="1" noChangeShapeType="1"/>
            </p:cNvSpPr>
            <p:nvPr/>
          </p:nvSpPr>
          <p:spPr>
            <a:xfrm>
              <a:off x="4114800" y="825690"/>
              <a:ext cx="2815839" cy="29616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2818905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2E6C3-8994-68D5-68F7-222A86B1BCA2}"/>
              </a:ext>
            </a:extLst>
          </p:cNvPr>
          <p:cNvPicPr>
            <a:picLocks noChangeAspect="1"/>
          </p:cNvPicPr>
          <p:nvPr/>
        </p:nvPicPr>
        <p:blipFill rotWithShape="1">
          <a:blip r:embed="rId3"/>
          <a:srcRect l="2023" t="13159" r="5216" b="17463"/>
          <a:stretch/>
        </p:blipFill>
        <p:spPr>
          <a:xfrm>
            <a:off x="287338" y="3924579"/>
            <a:ext cx="7522990" cy="81777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ChangeAspect="1"/>
          </p:cNvPicPr>
          <p:nvPr/>
        </p:nvPicPr>
        <p:blipFill>
          <a:blip r:embed="rId4"/>
          <a:stretch>
            <a:fillRect/>
          </a:stretch>
        </p:blipFill>
        <p:spPr>
          <a:xfrm>
            <a:off x="4572000" y="327740"/>
            <a:ext cx="3933363" cy="3596839"/>
          </a:xfrm>
          <a:prstGeom prst="roundRect">
            <a:avLst>
              <a:gd name="adj" fmla="val 7224"/>
            </a:avLst>
          </a:prstGeom>
        </p:spPr>
      </p:pic>
      <p:sp>
        <p:nvSpPr>
          <p:cNvPr id="10" name="Content Placeholder 2">
            <a:extLst>
              <a:ext uri="{FF2B5EF4-FFF2-40B4-BE49-F238E27FC236}">
                <a16:creationId xmlns:a16="http://schemas.microsoft.com/office/drawing/2014/main" id="{EA56ED55-E147-44B7-A353-5938B5D93592}"/>
              </a:ext>
            </a:extLst>
          </p:cNvPr>
          <p:cNvSpPr>
            <a:spLocks noGrp="1"/>
          </p:cNvSpPr>
          <p:nvPr>
            <p:ph type="body" idx="4294967295"/>
          </p:nvPr>
        </p:nvSpPr>
        <p:spPr>
          <a:xfrm>
            <a:off x="574054" y="841595"/>
            <a:ext cx="3711230" cy="3019425"/>
          </a:xfrm>
        </p:spPr>
        <p:txBody>
          <a:bodyPr>
            <a:noAutofit/>
          </a:bodyPr>
          <a:lstStyle/>
          <a:p>
            <a:pPr marL="0" indent="0">
              <a:spcBef>
                <a:spcPts val="0"/>
              </a:spcBef>
              <a:buNone/>
            </a:pPr>
            <a:r>
              <a:rPr lang="en-GB" sz="1600" dirty="0">
                <a:solidFill>
                  <a:schemeClr val="tx1"/>
                </a:solidFill>
                <a:latin typeface="Roboto Light "/>
              </a:rPr>
              <a:t>The application status updates to show you have replied to your offer(s) and that you are waiting for the university or college to confirm your place when your results are available.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 are able to view the full text at any time by clicking ‘View full offer’. </a:t>
            </a:r>
          </a:p>
          <a:p>
            <a:pPr marL="0" indent="0">
              <a:spcBef>
                <a:spcPts val="0"/>
              </a:spcBef>
              <a:buNone/>
            </a:pPr>
            <a:endParaRPr lang="en-GB" sz="1600" dirty="0">
              <a:solidFill>
                <a:schemeClr val="tx1"/>
              </a:solidFill>
              <a:latin typeface="Roboto Light "/>
            </a:endParaRPr>
          </a:p>
          <a:p>
            <a:pPr marL="0" indent="0">
              <a:spcBef>
                <a:spcPts val="0"/>
              </a:spcBef>
              <a:buNone/>
            </a:pPr>
            <a:r>
              <a:rPr lang="en-GB" sz="1600" dirty="0">
                <a:solidFill>
                  <a:schemeClr val="tx1"/>
                </a:solidFill>
                <a:latin typeface="Roboto Light "/>
              </a:rPr>
              <a:t>Your application tile on the Hub will also update. </a:t>
            </a:r>
          </a:p>
          <a:p>
            <a:pPr marL="0" indent="0">
              <a:spcBef>
                <a:spcPts val="0"/>
              </a:spcBef>
              <a:buNone/>
            </a:pPr>
            <a:endParaRPr lang="en-GB" dirty="0">
              <a:solidFill>
                <a:schemeClr val="bg1"/>
              </a:solidFill>
            </a:endParaRPr>
          </a:p>
        </p:txBody>
      </p:sp>
      <p:sp>
        <p:nvSpPr>
          <p:cNvPr id="3" name="Footer Placeholder 2">
            <a:extLst>
              <a:ext uri="{FF2B5EF4-FFF2-40B4-BE49-F238E27FC236}">
                <a16:creationId xmlns:a16="http://schemas.microsoft.com/office/drawing/2014/main" id="{7F5453CF-3D15-0133-E723-BDF808E01DB2}"/>
              </a:ext>
            </a:extLst>
          </p:cNvPr>
          <p:cNvSpPr>
            <a:spLocks noGrp="1"/>
          </p:cNvSpPr>
          <p:nvPr>
            <p:ph type="ftr" sz="quarter" idx="3"/>
          </p:nvPr>
        </p:nvSpPr>
        <p:spPr/>
        <p:txBody>
          <a:bodyPr/>
          <a:lstStyle/>
          <a:p>
            <a:r>
              <a:rPr lang="de-DE"/>
              <a:t>E: careers.team@moulton.ac.uk    T: 01604 491131 Ext: 2017</a:t>
            </a:r>
            <a:endParaRPr lang="en-US" b="1"/>
          </a:p>
        </p:txBody>
      </p:sp>
      <p:sp>
        <p:nvSpPr>
          <p:cNvPr id="4" name="Slide Number Placeholder 3">
            <a:extLst>
              <a:ext uri="{FF2B5EF4-FFF2-40B4-BE49-F238E27FC236}">
                <a16:creationId xmlns:a16="http://schemas.microsoft.com/office/drawing/2014/main" id="{F8E6402D-CB74-65E8-791B-2F4BD6A65E86}"/>
              </a:ext>
            </a:extLst>
          </p:cNvPr>
          <p:cNvSpPr>
            <a:spLocks noGrp="1"/>
          </p:cNvSpPr>
          <p:nvPr>
            <p:ph type="sldNum" sz="quarter" idx="4"/>
          </p:nvPr>
        </p:nvSpPr>
        <p:spPr/>
        <p:txBody>
          <a:bodyPr/>
          <a:lstStyle/>
          <a:p>
            <a:r>
              <a:rPr lang="en-US"/>
              <a:t>|   </a:t>
            </a:r>
            <a:fld id="{D7A593A7-184A-6D43-8A36-702213271FF9}" type="slidenum">
              <a:rPr lang="en-US" smtClean="0"/>
              <a:pPr/>
              <a:t>87</a:t>
            </a:fld>
            <a:endParaRPr lang="en-US"/>
          </a:p>
        </p:txBody>
      </p:sp>
    </p:spTree>
    <p:custDataLst>
      <p:tags r:id="rId1"/>
    </p:custDataLst>
    <p:extLst>
      <p:ext uri="{BB962C8B-B14F-4D97-AF65-F5344CB8AC3E}">
        <p14:creationId xmlns:p14="http://schemas.microsoft.com/office/powerpoint/2010/main" val="21751381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4"/>
          </p:nvPr>
        </p:nvSpPr>
        <p:spPr/>
        <p:txBody>
          <a:bodyPr/>
          <a:lstStyle/>
          <a:p>
            <a:r>
              <a:rPr lang="en-US"/>
              <a:t>|   </a:t>
            </a:r>
            <a:fld id="{D7A593A7-184A-6D43-8A36-702213271FF9}" type="slidenum">
              <a:rPr lang="en-US" smtClean="0"/>
              <a:pPr/>
              <a:t>88</a:t>
            </a:fld>
            <a:endParaRPr lang="en-US"/>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3"/>
          </p:nvPr>
        </p:nvSpPr>
        <p:spPr/>
        <p:txBody>
          <a:bodyPr/>
          <a:lstStyle/>
          <a:p>
            <a:r>
              <a:rPr lang="de-DE"/>
              <a:t>E: careers.team@moulton.ac.uk    T: 01604 491131 Ext: 2017</a:t>
            </a:r>
            <a:endParaRPr lang="en-US" b="1"/>
          </a:p>
        </p:txBody>
      </p:sp>
      <p:sp>
        <p:nvSpPr>
          <p:cNvPr id="3" name="Content Placeholder 2">
            <a:extLst>
              <a:ext uri="{FF2B5EF4-FFF2-40B4-BE49-F238E27FC236}">
                <a16:creationId xmlns:a16="http://schemas.microsoft.com/office/drawing/2014/main" id="{CB321F7B-5069-464F-B01E-C1BF1F1D16D7}"/>
              </a:ext>
            </a:extLst>
          </p:cNvPr>
          <p:cNvSpPr>
            <a:spLocks noGrp="1"/>
          </p:cNvSpPr>
          <p:nvPr>
            <p:ph type="body" idx="4294967295"/>
          </p:nvPr>
        </p:nvSpPr>
        <p:spPr>
          <a:xfrm>
            <a:off x="439662" y="1173232"/>
            <a:ext cx="2943225" cy="3004975"/>
          </a:xfrm>
        </p:spPr>
        <p:txBody>
          <a:bodyPr>
            <a:noAutofit/>
          </a:bodyPr>
          <a:lstStyle/>
          <a:p>
            <a:pPr marL="0" indent="0">
              <a:buNone/>
            </a:pPr>
            <a:r>
              <a:rPr lang="en-GB" sz="1400" b="0" i="0" dirty="0">
                <a:solidFill>
                  <a:schemeClr val="tx1"/>
                </a:solidFill>
                <a:effectLst/>
                <a:latin typeface="Roboto Light "/>
              </a:rPr>
              <a:t>There is a link to ’</a:t>
            </a:r>
            <a:r>
              <a:rPr lang="en-GB" sz="1400" b="1" i="0" dirty="0">
                <a:solidFill>
                  <a:schemeClr val="tx1"/>
                </a:solidFill>
                <a:effectLst/>
                <a:latin typeface="Roboto Light "/>
              </a:rPr>
              <a:t>Withdraw the whole application’</a:t>
            </a:r>
            <a:r>
              <a:rPr lang="en-GB" sz="1400" b="0" i="0" dirty="0">
                <a:solidFill>
                  <a:schemeClr val="tx1"/>
                </a:solidFill>
                <a:effectLst/>
                <a:latin typeface="Roboto Light "/>
              </a:rPr>
              <a:t>. </a:t>
            </a:r>
            <a:endParaRPr lang="en-GB" sz="1400" dirty="0">
              <a:solidFill>
                <a:schemeClr val="tx1"/>
              </a:solidFill>
              <a:latin typeface="Roboto Light "/>
            </a:endParaRPr>
          </a:p>
          <a:p>
            <a:pPr marL="0" indent="0">
              <a:buNone/>
            </a:pPr>
            <a:r>
              <a:rPr lang="en-GB" sz="1400" i="0" dirty="0">
                <a:solidFill>
                  <a:schemeClr val="tx1"/>
                </a:solidFill>
                <a:effectLst/>
                <a:latin typeface="Roboto Light "/>
              </a:rPr>
              <a:t>If </a:t>
            </a:r>
            <a:r>
              <a:rPr lang="en-GB" sz="1400" b="0" i="0" dirty="0">
                <a:solidFill>
                  <a:schemeClr val="tx1"/>
                </a:solidFill>
                <a:effectLst/>
                <a:latin typeface="Roboto Light "/>
              </a:rPr>
              <a:t>you </a:t>
            </a:r>
            <a:r>
              <a:rPr lang="en-GB" sz="1400" b="1" i="0" dirty="0">
                <a:solidFill>
                  <a:schemeClr val="tx1"/>
                </a:solidFill>
                <a:effectLst/>
                <a:latin typeface="Roboto Light "/>
              </a:rPr>
              <a:t>withdraw</a:t>
            </a:r>
            <a:r>
              <a:rPr lang="en-GB" sz="1400" b="0" i="0" dirty="0">
                <a:solidFill>
                  <a:schemeClr val="tx1"/>
                </a:solidFill>
                <a:effectLst/>
                <a:latin typeface="Roboto Light "/>
              </a:rPr>
              <a:t>, you </a:t>
            </a:r>
            <a:r>
              <a:rPr lang="en-GB" sz="1400" b="1" i="0" dirty="0">
                <a:solidFill>
                  <a:schemeClr val="tx1"/>
                </a:solidFill>
                <a:effectLst/>
                <a:latin typeface="Roboto Light "/>
              </a:rPr>
              <a:t>will not </a:t>
            </a:r>
            <a:r>
              <a:rPr lang="en-GB" sz="1400" b="0" i="0" dirty="0">
                <a:solidFill>
                  <a:schemeClr val="tx1"/>
                </a:solidFill>
                <a:effectLst/>
                <a:latin typeface="Roboto Light "/>
              </a:rPr>
              <a:t>be able to apply again during the academic year, and you will not be eligible for Clearing. </a:t>
            </a:r>
          </a:p>
          <a:p>
            <a:pPr marL="0" indent="0">
              <a:buNone/>
            </a:pPr>
            <a:r>
              <a:rPr lang="en-GB" sz="1400" dirty="0">
                <a:solidFill>
                  <a:schemeClr val="tx1"/>
                </a:solidFill>
                <a:latin typeface="Roboto Light "/>
              </a:rPr>
              <a:t>Do not use this if you wish to add another choice or apply somewhere else. </a:t>
            </a:r>
          </a:p>
          <a:p>
            <a:pPr marL="0" indent="0">
              <a:buNone/>
            </a:pPr>
            <a:r>
              <a:rPr lang="en-GB" sz="1400" dirty="0">
                <a:solidFill>
                  <a:schemeClr val="tx1"/>
                </a:solidFill>
                <a:latin typeface="Roboto Light "/>
              </a:rPr>
              <a:t>Follow the onscreen warnings or speak to your adviser to ensure you are taking the right action. </a:t>
            </a:r>
          </a:p>
          <a:p>
            <a:pPr marL="0" indent="0">
              <a:buNone/>
            </a:pPr>
            <a:endParaRPr lang="en-GB" sz="1600" b="0" i="0" dirty="0">
              <a:solidFill>
                <a:schemeClr val="bg1"/>
              </a:solidFill>
              <a:effectLst/>
            </a:endParaRPr>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Grp="1" noRot="1" noChangeAspect="1" noMove="1" noResize="1" noEditPoints="1" noAdjustHandles="1" noChangeArrowheads="1" noChangeShapeType="1" noCrop="1"/>
          </p:cNvPicPr>
          <p:nvPr/>
        </p:nvPicPr>
        <p:blipFill>
          <a:blip r:embed="rId4"/>
          <a:stretch>
            <a:fillRect/>
          </a:stretch>
        </p:blipFill>
        <p:spPr>
          <a:xfrm>
            <a:off x="3464821" y="332251"/>
            <a:ext cx="4163887" cy="2202987"/>
          </a:xfrm>
          <a:prstGeom prst="roundRect">
            <a:avLst>
              <a:gd name="adj" fmla="val 5691"/>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Grp="1" noRot="1" noChangeAspect="1" noMove="1" noResize="1" noEditPoints="1" noAdjustHandles="1" noChangeArrowheads="1" noChangeShapeType="1" noCrop="1"/>
          </p:cNvPicPr>
          <p:nvPr/>
        </p:nvPicPr>
        <p:blipFill>
          <a:blip r:embed="rId5"/>
          <a:stretch>
            <a:fillRect/>
          </a:stretch>
        </p:blipFill>
        <p:spPr>
          <a:xfrm>
            <a:off x="4221698" y="2731764"/>
            <a:ext cx="4482640" cy="1901197"/>
          </a:xfrm>
          <a:prstGeom prst="roundRect">
            <a:avLst>
              <a:gd name="adj" fmla="val 10405"/>
            </a:avLst>
          </a:prstGeom>
        </p:spPr>
      </p:pic>
    </p:spTree>
    <p:custDataLst>
      <p:tags r:id="rId1"/>
    </p:custDataLst>
    <p:extLst>
      <p:ext uri="{BB962C8B-B14F-4D97-AF65-F5344CB8AC3E}">
        <p14:creationId xmlns:p14="http://schemas.microsoft.com/office/powerpoint/2010/main" val="42898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11"/>
          </p:nvPr>
        </p:nvSpPr>
        <p:spPr/>
        <p:txBody>
          <a:bodyPr/>
          <a:lstStyle/>
          <a:p>
            <a:r>
              <a:rPr lang="en-US"/>
              <a:t>|   </a:t>
            </a:r>
            <a:fld id="{D7A593A7-184A-6D43-8A36-702213271FF9}" type="slidenum">
              <a:rPr lang="en-US" smtClean="0"/>
              <a:pPr/>
              <a:t>9</a:t>
            </a:fld>
            <a:endParaRPr lang="en-US"/>
          </a:p>
        </p:txBody>
      </p:sp>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12"/>
          </p:nvPr>
        </p:nvSpPr>
        <p:spPr/>
        <p:txBody>
          <a:bodyPr/>
          <a:lstStyle/>
          <a:p>
            <a:r>
              <a:rPr lang="de-DE"/>
              <a:t>E: careers.team@moulton.ac.uk    T: 01604 491131 Ext: 2017</a:t>
            </a:r>
            <a:endParaRPr lang="en-US" b="1"/>
          </a:p>
        </p:txBody>
      </p:sp>
      <p:sp>
        <p:nvSpPr>
          <p:cNvPr id="8" name="TextBox 5">
            <a:extLst>
              <a:ext uri="{FF2B5EF4-FFF2-40B4-BE49-F238E27FC236}">
                <a16:creationId xmlns:a16="http://schemas.microsoft.com/office/drawing/2014/main" id="{8C917077-3DE6-48FB-A816-D1BFF1239008}"/>
              </a:ext>
            </a:extLst>
          </p:cNvPr>
          <p:cNvSpPr txBox="1"/>
          <p:nvPr/>
        </p:nvSpPr>
        <p:spPr>
          <a:xfrm>
            <a:off x="287337" y="1500248"/>
            <a:ext cx="3285354" cy="2308324"/>
          </a:xfrm>
          <a:prstGeom prst="rect">
            <a:avLst/>
          </a:prstGeom>
          <a:noFill/>
          <a:ln cap="flat">
            <a:noFill/>
          </a:ln>
        </p:spPr>
        <p:txBody>
          <a:bodyPr vert="horz" wrap="square" lIns="91440" tIns="45720" rIns="91440" bIns="45720" anchor="t" anchorCtr="0" compatLnSpc="1">
            <a:spAutoFit/>
          </a:bodyPr>
          <a:lstStyle/>
          <a:p>
            <a:r>
              <a:rPr lang="en-GB" sz="1600" dirty="0">
                <a:solidFill>
                  <a:srgbClr val="313537"/>
                </a:solidFill>
                <a:latin typeface="Roboto Light "/>
              </a:rPr>
              <a:t>Choose if you want to get tailored information about </a:t>
            </a:r>
            <a:r>
              <a:rPr lang="en-GB" sz="1600" dirty="0" err="1">
                <a:solidFill>
                  <a:srgbClr val="313537"/>
                </a:solidFill>
                <a:latin typeface="Roboto Light "/>
              </a:rPr>
              <a:t>uni</a:t>
            </a:r>
            <a:r>
              <a:rPr lang="en-GB" sz="1600" dirty="0">
                <a:solidFill>
                  <a:srgbClr val="313537"/>
                </a:solidFill>
                <a:latin typeface="Roboto Light "/>
              </a:rPr>
              <a:t>, college and apprenticeship options.</a:t>
            </a:r>
          </a:p>
          <a:p>
            <a:endParaRPr lang="en-GB" sz="1600" dirty="0">
              <a:solidFill>
                <a:srgbClr val="313537"/>
              </a:solidFill>
              <a:latin typeface="Roboto Light "/>
            </a:endParaRPr>
          </a:p>
          <a:p>
            <a:r>
              <a:rPr lang="en-GB" sz="1600" b="0" i="0" dirty="0">
                <a:solidFill>
                  <a:srgbClr val="313537"/>
                </a:solidFill>
                <a:effectLst/>
                <a:latin typeface="Roboto Light "/>
              </a:rPr>
              <a:t>Select </a:t>
            </a:r>
            <a:r>
              <a:rPr lang="en-GB" sz="1600" dirty="0">
                <a:solidFill>
                  <a:srgbClr val="313537"/>
                </a:solidFill>
                <a:latin typeface="Roboto Light "/>
              </a:rPr>
              <a:t>the </a:t>
            </a:r>
            <a:r>
              <a:rPr lang="en-GB" sz="1600" b="1" dirty="0">
                <a:solidFill>
                  <a:srgbClr val="313537"/>
                </a:solidFill>
                <a:latin typeface="Roboto Light "/>
              </a:rPr>
              <a:t>subjects, locations or industries </a:t>
            </a:r>
            <a:r>
              <a:rPr lang="en-GB" sz="1600" b="0" i="0" dirty="0">
                <a:solidFill>
                  <a:srgbClr val="313537"/>
                </a:solidFill>
                <a:effectLst/>
                <a:latin typeface="Roboto Light "/>
              </a:rPr>
              <a:t>that you are interested in</a:t>
            </a:r>
            <a:r>
              <a:rPr lang="en-GB" sz="1600" dirty="0">
                <a:solidFill>
                  <a:srgbClr val="313537"/>
                </a:solidFill>
                <a:latin typeface="Roboto Light "/>
              </a:rPr>
              <a:t> – you can change these at any point in your preferences</a:t>
            </a:r>
            <a:r>
              <a:rPr lang="en-GB" sz="1600" b="0" i="0" dirty="0">
                <a:solidFill>
                  <a:srgbClr val="313537"/>
                </a:solidFill>
                <a:effectLst/>
                <a:latin typeface="Roboto Light "/>
              </a:rPr>
              <a:t>.</a:t>
            </a:r>
            <a:r>
              <a:rPr lang="en-GB" sz="1600" dirty="0">
                <a:solidFill>
                  <a:srgbClr val="313537"/>
                </a:solidFill>
                <a:latin typeface="Roboto Light "/>
              </a:rPr>
              <a:t> </a:t>
            </a:r>
            <a:endParaRPr lang="en-GB" sz="1600" dirty="0">
              <a:solidFill>
                <a:srgbClr val="1F2834"/>
              </a:solidFill>
              <a:latin typeface="Roboto Light "/>
              <a:cs typeface="Calibri"/>
            </a:endParaRPr>
          </a:p>
          <a:p>
            <a:endParaRPr lang="en-GB" sz="1600" dirty="0">
              <a:solidFill>
                <a:srgbClr val="313537"/>
              </a:solidFill>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287338" y="490301"/>
            <a:ext cx="70106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latin typeface="Roboto" panose="02000000000000000000" pitchFamily="2" charset="0"/>
                <a:ea typeface="Roboto" panose="02000000000000000000" pitchFamily="2" charset="0"/>
                <a:cs typeface="Roboto" panose="02000000000000000000" pitchFamily="2" charset="0"/>
              </a:rPr>
              <a:t>Registering for an account</a:t>
            </a:r>
            <a:endParaRPr lang="en-US" sz="3600" b="1"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8207D13F-D302-3F59-E583-144C763324A0}"/>
              </a:ext>
            </a:extLst>
          </p:cNvPr>
          <p:cNvPicPr>
            <a:picLocks noChangeAspect="1"/>
          </p:cNvPicPr>
          <p:nvPr/>
        </p:nvPicPr>
        <p:blipFill rotWithShape="1">
          <a:blip r:embed="rId3"/>
          <a:srcRect l="16560" r="13223"/>
          <a:stretch/>
        </p:blipFill>
        <p:spPr>
          <a:xfrm>
            <a:off x="3918857" y="1256679"/>
            <a:ext cx="4186647" cy="3041682"/>
          </a:xfrm>
          <a:prstGeom prst="roundRect">
            <a:avLst/>
          </a:prstGeom>
        </p:spPr>
      </p:pic>
    </p:spTree>
    <p:custDataLst>
      <p:tags r:id="rId1"/>
    </p:custDataLst>
    <p:extLst>
      <p:ext uri="{BB962C8B-B14F-4D97-AF65-F5344CB8AC3E}">
        <p14:creationId xmlns:p14="http://schemas.microsoft.com/office/powerpoint/2010/main" val="16407898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2.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3.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ppt/theme/themeOverride4.xml><?xml version="1.0" encoding="utf-8"?>
<a:themeOverride xmlns:a="http://schemas.openxmlformats.org/drawingml/2006/main">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a65240f7-653f-4339-b3ff-b42b6f07f817">
      <Terms xmlns="http://schemas.microsoft.com/office/infopath/2007/PartnerControls"/>
    </lcf76f155ced4ddcb4097134ff3c332f>
    <SharedWithUsers xmlns="8ef8b447-b471-43cb-ac64-8c981068cc25">
      <UserInfo>
        <DisplayName>Sunil Parshotam</DisplayName>
        <AccountId>109</AccountId>
        <AccountType/>
      </UserInfo>
      <UserInfo>
        <DisplayName>Sarah Lloyd</DisplayName>
        <AccountId>48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FACF49B4C5DB4DBBF0EC2B152E5589" ma:contentTypeVersion="16" ma:contentTypeDescription="Create a new document." ma:contentTypeScope="" ma:versionID="6f708f10db5c0bed567f0c23eae0bc98">
  <xsd:schema xmlns:xsd="http://www.w3.org/2001/XMLSchema" xmlns:xs="http://www.w3.org/2001/XMLSchema" xmlns:p="http://schemas.microsoft.com/office/2006/metadata/properties" xmlns:ns2="a65240f7-653f-4339-b3ff-b42b6f07f817" xmlns:ns3="8ef8b447-b471-43cb-ac64-8c981068cc25" xmlns:ns4="55603442-09ec-4cf3-b21f-b1c3f828b53a" targetNamespace="http://schemas.microsoft.com/office/2006/metadata/properties" ma:root="true" ma:fieldsID="a9da9f35130b227d83225331f71cfa65" ns2:_="" ns3:_="" ns4:_="">
    <xsd:import namespace="a65240f7-653f-4339-b3ff-b42b6f07f817"/>
    <xsd:import namespace="8ef8b447-b471-43cb-ac64-8c981068cc25"/>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4:TaxCatchAll"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5240f7-653f-4339-b3ff-b42b6f07f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f8b447-b471-43cb-ac64-8c981068cc2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c6f45749-bb97-416f-a60f-2131c0fc8f72}" ma:internalName="TaxCatchAll" ma:showField="CatchAllData" ma:web="8ef8b447-b471-43cb-ac64-8c981068cc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55603442-09ec-4cf3-b21f-b1c3f828b53a"/>
    <ds:schemaRef ds:uri="8ef8b447-b471-43cb-ac64-8c981068cc25"/>
    <ds:schemaRef ds:uri="a65240f7-653f-4339-b3ff-b42b6f07f8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64BA55-C848-40E4-8526-3C25C929EA0D}">
  <ds:schemaRefs>
    <ds:schemaRef ds:uri="55603442-09ec-4cf3-b21f-b1c3f828b53a"/>
    <ds:schemaRef ds:uri="8ef8b447-b471-43cb-ac64-8c981068cc25"/>
    <ds:schemaRef ds:uri="a65240f7-653f-4339-b3ff-b42b6f07f8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1539</TotalTime>
  <Words>5424</Words>
  <Application>Microsoft Office PowerPoint</Application>
  <PresentationFormat>On-screen Show (16:9)</PresentationFormat>
  <Paragraphs>499</Paragraphs>
  <Slides>88</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88</vt:i4>
      </vt:variant>
    </vt:vector>
  </HeadingPairs>
  <TitlesOfParts>
    <vt:vector size="98" baseType="lpstr">
      <vt:lpstr>Arial</vt:lpstr>
      <vt:lpstr>Calibri</vt:lpstr>
      <vt:lpstr>Calibri Light</vt:lpstr>
      <vt:lpstr>Merriweather</vt:lpstr>
      <vt:lpstr>Roboto</vt:lpstr>
      <vt:lpstr>Roboto </vt:lpstr>
      <vt:lpstr>Roboto Light </vt:lpstr>
      <vt:lpstr>Roboto Thin</vt:lpstr>
      <vt:lpstr>Wingdings</vt:lpstr>
      <vt:lpstr>ucas2020</vt:lpstr>
      <vt:lpstr>Applying through  UCAS </vt:lpstr>
      <vt:lpstr>Registering for an account.</vt:lpstr>
      <vt:lpstr>Registering for an account </vt:lpstr>
      <vt:lpstr>Registering for an account </vt:lpstr>
      <vt:lpstr>PowerPoint Presentation</vt:lpstr>
      <vt:lpstr>Registering for an account </vt:lpstr>
      <vt:lpstr>Registering for an account </vt:lpstr>
      <vt:lpstr>Registering for an account</vt:lpstr>
      <vt:lpstr>PowerPoint Presentation</vt:lpstr>
      <vt:lpstr>Registering for an account </vt:lpstr>
      <vt:lpstr>Registering for an account </vt:lpstr>
      <vt:lpstr>Your email </vt:lpstr>
      <vt:lpstr>Welsh language preferences</vt:lpstr>
      <vt:lpstr>Starting your application. </vt:lpstr>
      <vt:lpstr>Starting your application </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PowerPoint Presentation</vt:lpstr>
      <vt:lpstr>Personal details. </vt:lpstr>
      <vt:lpstr>PowerPoint Presentation</vt:lpstr>
      <vt:lpstr>Contact and residency details.</vt:lpstr>
      <vt:lpstr>PowerPoint Presentation</vt:lpstr>
      <vt:lpstr>PowerPoint Presentation</vt:lpstr>
      <vt:lpstr>Nationality details.</vt:lpstr>
      <vt:lpstr>PowerPoint Presentation</vt:lpstr>
      <vt:lpstr>PowerPoint Presentation</vt:lpstr>
      <vt:lpstr>PowerPoint Presentation</vt:lpstr>
      <vt:lpstr>Supporting information.</vt:lpstr>
      <vt:lpstr>PowerPoint Presentation</vt:lpstr>
      <vt:lpstr>English Language Skills. </vt:lpstr>
      <vt:lpstr>PowerPoint Presentation</vt:lpstr>
      <vt:lpstr>Finance and funding. </vt:lpstr>
      <vt:lpstr>PowerPoint Presentation</vt:lpstr>
      <vt:lpstr>Diversity and inclusion. </vt:lpstr>
      <vt:lpstr>PowerPoint Presentation</vt:lpstr>
      <vt:lpstr>PowerPoint Presentation</vt:lpstr>
      <vt:lpstr>PowerPoint Presentation</vt:lpstr>
      <vt:lpstr>More about you. </vt:lpstr>
      <vt:lpstr>PowerPoint Presentation</vt:lpstr>
      <vt:lpstr>PowerPoint Presentation</vt:lpstr>
      <vt:lpstr>Education. </vt:lpstr>
      <vt:lpstr>PowerPoint Presentation</vt:lpstr>
      <vt:lpstr>PowerPoint Presentation</vt:lpstr>
      <vt:lpstr>PowerPoint Presentation</vt:lpstr>
      <vt:lpstr>PowerPoint Presentation</vt:lpstr>
      <vt:lpstr>PowerPoint Presentation</vt:lpstr>
      <vt:lpstr>Employment. </vt:lpstr>
      <vt:lpstr>PowerPoint Presentation</vt:lpstr>
      <vt:lpstr>Extra Activities. </vt:lpstr>
      <vt:lpstr>PowerPoint Presentation</vt:lpstr>
      <vt:lpstr>PowerPoint Presentation</vt:lpstr>
      <vt:lpstr>PowerPoint Presentation</vt:lpstr>
      <vt:lpstr>PowerPoint Presentation</vt:lpstr>
      <vt:lpstr>Personal statement. </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 </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Kirsty Armstrong</dc:creator>
  <cp:lastModifiedBy>Paige Hodson</cp:lastModifiedBy>
  <cp:revision>9</cp:revision>
  <dcterms:created xsi:type="dcterms:W3CDTF">2020-07-08T13:08:58Z</dcterms:created>
  <dcterms:modified xsi:type="dcterms:W3CDTF">2024-06-10T16:00:32Z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0x010100F8FACF49B4C5DB4DBBF0EC2B152E5589</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y fmtid="{D5CDD505-2E9C-101B-9397-08002B2CF9AE}" pid="11" name="ArticulateGUID">
    <vt:lpwstr>CC074532-E2DB-4BCC-8813-2A07F32AE722</vt:lpwstr>
  </property>
  <property fmtid="{D5CDD505-2E9C-101B-9397-08002B2CF9AE}" pid="12" name="ArticulatePath">
    <vt:lpwstr>https://ucasonline-my.sharepoint.com/personal/s_sykes_ucas_ac_uk/Documents/Digital Learning -  Presentations/Walk through of the application/2023 UCAS Undergraduate application - adviser toolkit screen shot pack</vt:lpwstr>
  </property>
</Properties>
</file>